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6858000" cy="9144000"/>
  <p:embeddedFontLst>
    <p:embeddedFont>
      <p:font typeface="210 네버랜드" panose="02020503020101020101" pitchFamily="18" charset="-127"/>
      <p:regular r:id="rId37"/>
    </p:embeddedFont>
    <p:embeddedFont>
      <p:font typeface="210 네버랜드 Bold" panose="02020503020101020101" pitchFamily="18" charset="-127"/>
      <p:regular r:id="rId38"/>
      <p:bold r:id="rId39"/>
    </p:embeddedFont>
    <p:embeddedFont>
      <p:font typeface="210 수퍼사이즈 Black 3D" panose="02020503020101020101" pitchFamily="18" charset="-127"/>
      <p:regular r:id="rId40"/>
      <p:bold r:id="rId41"/>
    </p:embeddedFont>
    <p:embeddedFont>
      <p:font typeface="210 연필스케치" panose="02020603020101020101" pitchFamily="18" charset="-127"/>
      <p:regular r:id="rId42"/>
    </p:embeddedFont>
    <p:embeddedFont>
      <p:font typeface="TDTD강굴림" panose="02000503000000000000" pitchFamily="2" charset="-127"/>
      <p:regular r:id="rId43"/>
    </p:embeddedFont>
    <p:embeddedFont>
      <p:font typeface="Tlab 레트로라이프" panose="02000600000000000000" pitchFamily="2" charset="-127"/>
      <p:regular r:id="rId44"/>
    </p:embeddedFont>
    <p:embeddedFont>
      <p:font typeface="Tlab 레트로라이프 Bold" panose="02000800000000000000" pitchFamily="2" charset="-127"/>
      <p:regular r:id="rId45"/>
      <p:bold r:id="rId46"/>
    </p:embeddedFont>
    <p:embeddedFont>
      <p:font typeface="TT Commons Pro" panose="020B0103030102020204" pitchFamily="34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48" autoAdjust="0"/>
  </p:normalViewPr>
  <p:slideViewPr>
    <p:cSldViewPr>
      <p:cViewPr varScale="1">
        <p:scale>
          <a:sx n="78" d="100"/>
          <a:sy n="78" d="100"/>
        </p:scale>
        <p:origin x="26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안녕하십니까 6조 최종발표를 맡게된 신승민입니다. 지금부터 발표 시작하겠습니다.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마지막으로 lightGBM입니다.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이렇게 학습을 완료한 모델들이 잘 예측을 했는가를 확인하기 위해 실제값과 예측값을 빼서 시각화를 진행하였습니다.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먼저 선형회귀입니다.</a:t>
            </a:r>
          </a:p>
          <a:p>
            <a:endParaRPr lang="en-US"/>
          </a:p>
          <a:p>
            <a:r>
              <a:rPr lang="en-US"/>
              <a:t>폴드 1,2,4 부분에서 예측을 잘 못한 행들을 확인할수 있었구요.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랜덤포레스트는 전반적으로 실제값보다 더 값을 크게 예측한 모습을 볼수 있었고 잘못 예측한 행들도 전반적으로 많이 있었습니다.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XGBoost입니다. 폴드 1,3,4 부분에서 한두개 정도 잘못 예측한 행들이 존재 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라이트GBM같은 경우도 폴드 2,4부분에서 잘못 예측한 행들이 보였습니다.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그리고 이 4개를 동시에 보았더니 폴드 4에서 2 행이 계속 잘못 예측되는것을 확인을 할수가 있었습니다.</a:t>
            </a:r>
          </a:p>
          <a:p>
            <a:endParaRPr lang="en-US"/>
          </a:p>
          <a:p>
            <a:r>
              <a:rPr lang="en-US"/>
              <a:t>그래서 저 이상치를 제거한 후 모델학습을 했을때 좀더 성능이 좋아지지 않을까? 라는 생각을 해서 이상치 제거 후 모델링을 다시 진행해봤습니다.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마지막으로 모델 시각화 및 인사이트 도출입니다.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변수들의 중요도를 구해본 결과 가장 높은건 수요일에 매출이 가장 잘 일어난다는 점이였고 연령대 컬럼에서는 60대 이상 연령대 컬럼이 가장 많이 매출에 영향을 많이 준다는 점을 볼수 있었습니다.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상관관계 또한 구해보았는데</a:t>
            </a:r>
          </a:p>
          <a:p>
            <a:r>
              <a:rPr lang="en-US"/>
              <a:t>역시 당월매출 금액,건수에 가장 많이 영향을 주는 연령대에 60대 이상이 있었습니다.</a:t>
            </a:r>
          </a:p>
          <a:p>
            <a:endParaRPr lang="en-US"/>
          </a:p>
          <a:p>
            <a:r>
              <a:rPr lang="en-US"/>
              <a:t>그래서 저희는 변수의 중요도와 상관계수를 사용해 인사이트를 줄수 있겠다 라고 판단을 할수 있었습니다.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먼저 개요입니다.</a:t>
            </a:r>
          </a:p>
          <a:p>
            <a:endParaRPr lang="en-US"/>
          </a:p>
          <a:p>
            <a:r>
              <a:rPr lang="en-US"/>
              <a:t>저희는 크게 데아터 전처리,모델링,모델 시각화 및 인사이트 도출 순으로 발표를 진행하겠습니다.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클러스터 100번 가양2동 같은 경우는 수요일에 가장 매출이 잘 일어나고 60대가 매출에 영향을 가장 많이 주기 때문에 수요일날 제고를 좀더 쌓고 인력을 늘리시는걸 추천하고 60대 이상 연령대 손님이 좋아하시는 메뉴를 늘리시는 것을 추천합니다. 라는 인사이트를 제공해줄수 있을것입니다.</a:t>
            </a:r>
          </a:p>
          <a:p>
            <a:endParaRPr lang="en-US"/>
          </a:p>
          <a:p>
            <a:r>
              <a:rPr lang="en-US"/>
              <a:t>이러한 인사이트를 클러스터100번만 제공하는것이 아닌 모든 클러스터에 대한 인사이트 제공이 가능합니다.</a:t>
            </a:r>
          </a:p>
          <a:p>
            <a:endParaRPr lang="en-US"/>
          </a:p>
          <a:p>
            <a:r>
              <a:rPr lang="en-US"/>
              <a:t>이러한 인사이트를 제공해서 자영업자들이 매출을 충분히 올릴수 있다고 생각합니다.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저희의 웹사이트 UI입니다.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저희는 중간발표 이전까지 메인데이터셋을 다 만들었었고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또 저희는 평가지표를 RMSLE를 사용하기 때문에 로그개념이 들어갑니다. 그래서  종속변수에 음수와 0이 있으면 오류가 나오기 때문에</a:t>
            </a:r>
          </a:p>
          <a:p>
            <a:endParaRPr lang="en-US"/>
          </a:p>
          <a:p>
            <a:r>
              <a:rPr lang="en-US"/>
              <a:t>메인데이터셋에  음수와 0을 매우 작은 수로 대체를 해주었습니다.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파생피처 생성입니다.</a:t>
            </a:r>
          </a:p>
          <a:p>
            <a:endParaRPr lang="en-US"/>
          </a:p>
          <a:p>
            <a:r>
              <a:rPr lang="en-US"/>
              <a:t>저희는 i+1시 유동인구를 i시 유동인구로 나눠서 시간당 유동인구 증가율을 만들어 냈고 i+1시 유동인구에서 i유동인구를 빼서 시간당 유동인구 증가수를 만들냈습니다.</a:t>
            </a:r>
          </a:p>
          <a:p>
            <a:endParaRPr lang="en-US"/>
          </a:p>
          <a:p>
            <a:r>
              <a:rPr lang="en-US"/>
              <a:t>이러한 피처들은 모델이 시간당 유동인구의 변화를 좀더 잘 이해할수 있는 피처들이 되겠습니다</a:t>
            </a:r>
          </a:p>
          <a:p>
            <a:endParaRPr lang="en-US"/>
          </a:p>
          <a:p>
            <a:r>
              <a:rPr lang="en-US"/>
              <a:t>이러한 과정을 통해 최종데이터셋을 완성을 시켰구요.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최종데이터셋을 사용한 모델링 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먼저 저희는 총 4개의 모델을 사용해서 훈련을 진행하였고,</a:t>
            </a:r>
          </a:p>
          <a:p>
            <a:endParaRPr lang="en-US"/>
          </a:p>
          <a:p>
            <a:r>
              <a:rPr lang="en-US"/>
              <a:t>모델별로 5개의 교차검증을 진행해서 총 20개의 예측테이블을 만들었습니다.</a:t>
            </a:r>
          </a:p>
          <a:p>
            <a:endParaRPr lang="en-US"/>
          </a:p>
          <a:p>
            <a:r>
              <a:rPr lang="en-US"/>
              <a:t>여기서 각 모델들이 사용한 최적의 파라미터를 구하는 과정에 대해서 설명드리겠습니다.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저희는 각각의 파라미터에 대해 여러가지 조합을 시행해보고 가장 성능이 좋게 나오는 파라미터를 선택하는 과정을 진행하였습니다.</a:t>
            </a:r>
          </a:p>
          <a:p>
            <a:endParaRPr lang="en-US"/>
          </a:p>
          <a:p>
            <a:r>
              <a:rPr lang="en-US"/>
              <a:t>이 자료는 랜덤포레스트 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 자료는 XGBoost입니다.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2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1452" y="8681346"/>
            <a:ext cx="18790904" cy="1883814"/>
            <a:chOff x="0" y="0"/>
            <a:chExt cx="203112231" cy="20362283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202967446" cy="20217503"/>
            </a:xfrm>
            <a:custGeom>
              <a:avLst/>
              <a:gdLst/>
              <a:ahLst/>
              <a:cxnLst/>
              <a:rect l="l" t="t" r="r" b="b"/>
              <a:pathLst>
                <a:path w="202967446" h="20217503">
                  <a:moveTo>
                    <a:pt x="0" y="0"/>
                  </a:moveTo>
                  <a:lnTo>
                    <a:pt x="202967446" y="0"/>
                  </a:lnTo>
                  <a:lnTo>
                    <a:pt x="202967446" y="20217503"/>
                  </a:lnTo>
                  <a:lnTo>
                    <a:pt x="0" y="20217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03112229" cy="20362283"/>
            </a:xfrm>
            <a:custGeom>
              <a:avLst/>
              <a:gdLst/>
              <a:ahLst/>
              <a:cxnLst/>
              <a:rect l="l" t="t" r="r" b="b"/>
              <a:pathLst>
                <a:path w="203112229" h="20362283">
                  <a:moveTo>
                    <a:pt x="202967456" y="20217504"/>
                  </a:moveTo>
                  <a:lnTo>
                    <a:pt x="203112229" y="20217504"/>
                  </a:lnTo>
                  <a:lnTo>
                    <a:pt x="203112229" y="20362283"/>
                  </a:lnTo>
                  <a:lnTo>
                    <a:pt x="202967456" y="20362283"/>
                  </a:lnTo>
                  <a:lnTo>
                    <a:pt x="202967456" y="2021750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0217504"/>
                  </a:lnTo>
                  <a:lnTo>
                    <a:pt x="0" y="20217504"/>
                  </a:lnTo>
                  <a:lnTo>
                    <a:pt x="0" y="144780"/>
                  </a:lnTo>
                  <a:close/>
                  <a:moveTo>
                    <a:pt x="0" y="20217504"/>
                  </a:moveTo>
                  <a:lnTo>
                    <a:pt x="144780" y="20217504"/>
                  </a:lnTo>
                  <a:lnTo>
                    <a:pt x="144780" y="20362283"/>
                  </a:lnTo>
                  <a:lnTo>
                    <a:pt x="0" y="20362283"/>
                  </a:lnTo>
                  <a:lnTo>
                    <a:pt x="0" y="20217504"/>
                  </a:lnTo>
                  <a:close/>
                  <a:moveTo>
                    <a:pt x="202967456" y="144780"/>
                  </a:moveTo>
                  <a:lnTo>
                    <a:pt x="203112229" y="144780"/>
                  </a:lnTo>
                  <a:lnTo>
                    <a:pt x="203112229" y="20217504"/>
                  </a:lnTo>
                  <a:lnTo>
                    <a:pt x="202967456" y="20217504"/>
                  </a:lnTo>
                  <a:lnTo>
                    <a:pt x="202967456" y="144780"/>
                  </a:lnTo>
                  <a:close/>
                  <a:moveTo>
                    <a:pt x="144780" y="20217504"/>
                  </a:moveTo>
                  <a:lnTo>
                    <a:pt x="202967456" y="20217504"/>
                  </a:lnTo>
                  <a:lnTo>
                    <a:pt x="202967456" y="20362283"/>
                  </a:lnTo>
                  <a:lnTo>
                    <a:pt x="144780" y="20362283"/>
                  </a:lnTo>
                  <a:lnTo>
                    <a:pt x="144780" y="20217504"/>
                  </a:lnTo>
                  <a:close/>
                  <a:moveTo>
                    <a:pt x="202967456" y="0"/>
                  </a:moveTo>
                  <a:lnTo>
                    <a:pt x="203112229" y="0"/>
                  </a:lnTo>
                  <a:lnTo>
                    <a:pt x="203112229" y="144780"/>
                  </a:lnTo>
                  <a:lnTo>
                    <a:pt x="202967456" y="144780"/>
                  </a:lnTo>
                  <a:lnTo>
                    <a:pt x="20296745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02967456" y="0"/>
                  </a:lnTo>
                  <a:lnTo>
                    <a:pt x="20296745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1561488" y="1905556"/>
            <a:ext cx="6726512" cy="6775790"/>
          </a:xfrm>
          <a:custGeom>
            <a:avLst/>
            <a:gdLst/>
            <a:ahLst/>
            <a:cxnLst/>
            <a:rect l="l" t="t" r="r" b="b"/>
            <a:pathLst>
              <a:path w="6726512" h="6775790">
                <a:moveTo>
                  <a:pt x="0" y="0"/>
                </a:moveTo>
                <a:lnTo>
                  <a:pt x="6726512" y="0"/>
                </a:lnTo>
                <a:lnTo>
                  <a:pt x="6726512" y="6775790"/>
                </a:lnTo>
                <a:lnTo>
                  <a:pt x="0" y="67757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9201150"/>
            <a:ext cx="783139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2025. 06. 16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640685"/>
            <a:ext cx="3435522" cy="1341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2400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신승민 2020243002</a:t>
            </a:r>
          </a:p>
          <a:p>
            <a:pPr algn="l">
              <a:lnSpc>
                <a:spcPts val="2664"/>
              </a:lnSpc>
            </a:pPr>
            <a:r>
              <a:rPr lang="en-US" sz="2400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신창영 2020210018</a:t>
            </a:r>
          </a:p>
          <a:p>
            <a:pPr algn="l">
              <a:lnSpc>
                <a:spcPts val="2664"/>
              </a:lnSpc>
            </a:pPr>
            <a:r>
              <a:rPr lang="en-US" sz="2400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임성훈 2020635040</a:t>
            </a:r>
          </a:p>
          <a:p>
            <a:pPr algn="l">
              <a:lnSpc>
                <a:spcPts val="2664"/>
              </a:lnSpc>
            </a:pPr>
            <a:r>
              <a:rPr lang="en-US" sz="2400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임지성 2021243013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943656"/>
            <a:ext cx="3435522" cy="341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4"/>
              </a:lnSpc>
            </a:pPr>
            <a:r>
              <a:rPr lang="en-US" sz="2509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기계학습 6조 최종발표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" y="2476500"/>
            <a:ext cx="108585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13"/>
              </a:lnSpc>
              <a:spcBef>
                <a:spcPct val="0"/>
              </a:spcBef>
            </a:pPr>
            <a:r>
              <a:rPr lang="en-US" sz="5087" dirty="0" err="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자영업자를</a:t>
            </a:r>
            <a:r>
              <a:rPr lang="en-US" sz="5087" dirty="0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 </a:t>
            </a:r>
            <a:r>
              <a:rPr lang="en-US" sz="5087" dirty="0" err="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위한</a:t>
            </a:r>
            <a:r>
              <a:rPr lang="en-US" sz="5087" dirty="0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 </a:t>
            </a:r>
            <a:r>
              <a:rPr lang="en-US" sz="5087" dirty="0" err="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상권</a:t>
            </a:r>
            <a:r>
              <a:rPr lang="en-US" sz="5087" dirty="0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 </a:t>
            </a:r>
            <a:r>
              <a:rPr lang="en-US" sz="5087" dirty="0" err="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매출</a:t>
            </a:r>
            <a:r>
              <a:rPr lang="en-US" sz="5087" dirty="0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 </a:t>
            </a:r>
            <a:r>
              <a:rPr lang="en-US" sz="5087" dirty="0" err="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예측</a:t>
            </a:r>
            <a:r>
              <a:rPr lang="en-US" sz="5087" dirty="0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 </a:t>
            </a:r>
            <a:r>
              <a:rPr lang="en-US" sz="5087" dirty="0" err="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모델</a:t>
            </a:r>
            <a:endParaRPr lang="en-US" sz="5087" dirty="0">
              <a:solidFill>
                <a:srgbClr val="000000"/>
              </a:solidFill>
              <a:latin typeface="210 네버랜드 Bold"/>
              <a:ea typeface="210 네버랜드 Bold"/>
              <a:cs typeface="210 네버랜드 Bold"/>
              <a:sym typeface="210 네버랜드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1927" y="2548726"/>
            <a:ext cx="18790904" cy="7738274"/>
            <a:chOff x="0" y="0"/>
            <a:chExt cx="203112231" cy="836435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202967446" cy="83498782"/>
            </a:xfrm>
            <a:custGeom>
              <a:avLst/>
              <a:gdLst/>
              <a:ahLst/>
              <a:cxnLst/>
              <a:rect l="l" t="t" r="r" b="b"/>
              <a:pathLst>
                <a:path w="202967446" h="83498782">
                  <a:moveTo>
                    <a:pt x="0" y="0"/>
                  </a:moveTo>
                  <a:lnTo>
                    <a:pt x="202967446" y="0"/>
                  </a:lnTo>
                  <a:lnTo>
                    <a:pt x="202967446" y="83498782"/>
                  </a:lnTo>
                  <a:lnTo>
                    <a:pt x="0" y="83498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03112229" cy="83643564"/>
            </a:xfrm>
            <a:custGeom>
              <a:avLst/>
              <a:gdLst/>
              <a:ahLst/>
              <a:cxnLst/>
              <a:rect l="l" t="t" r="r" b="b"/>
              <a:pathLst>
                <a:path w="203112229" h="83643564">
                  <a:moveTo>
                    <a:pt x="202967456" y="83498779"/>
                  </a:moveTo>
                  <a:lnTo>
                    <a:pt x="203112229" y="83498779"/>
                  </a:lnTo>
                  <a:lnTo>
                    <a:pt x="203112229" y="83643564"/>
                  </a:lnTo>
                  <a:lnTo>
                    <a:pt x="202967456" y="83643564"/>
                  </a:lnTo>
                  <a:lnTo>
                    <a:pt x="202967456" y="8349877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3498779"/>
                  </a:lnTo>
                  <a:lnTo>
                    <a:pt x="0" y="83498779"/>
                  </a:lnTo>
                  <a:lnTo>
                    <a:pt x="0" y="144780"/>
                  </a:lnTo>
                  <a:close/>
                  <a:moveTo>
                    <a:pt x="0" y="83498779"/>
                  </a:moveTo>
                  <a:lnTo>
                    <a:pt x="144780" y="83498779"/>
                  </a:lnTo>
                  <a:lnTo>
                    <a:pt x="144780" y="83643564"/>
                  </a:lnTo>
                  <a:lnTo>
                    <a:pt x="0" y="83643564"/>
                  </a:lnTo>
                  <a:lnTo>
                    <a:pt x="0" y="83498779"/>
                  </a:lnTo>
                  <a:close/>
                  <a:moveTo>
                    <a:pt x="202967456" y="144780"/>
                  </a:moveTo>
                  <a:lnTo>
                    <a:pt x="203112229" y="144780"/>
                  </a:lnTo>
                  <a:lnTo>
                    <a:pt x="203112229" y="83498779"/>
                  </a:lnTo>
                  <a:lnTo>
                    <a:pt x="202967456" y="83498779"/>
                  </a:lnTo>
                  <a:lnTo>
                    <a:pt x="202967456" y="144780"/>
                  </a:lnTo>
                  <a:close/>
                  <a:moveTo>
                    <a:pt x="144780" y="83498779"/>
                  </a:moveTo>
                  <a:lnTo>
                    <a:pt x="202967456" y="83498779"/>
                  </a:lnTo>
                  <a:lnTo>
                    <a:pt x="202967456" y="83643564"/>
                  </a:lnTo>
                  <a:lnTo>
                    <a:pt x="144780" y="83643564"/>
                  </a:lnTo>
                  <a:lnTo>
                    <a:pt x="144780" y="83498779"/>
                  </a:lnTo>
                  <a:close/>
                  <a:moveTo>
                    <a:pt x="202967456" y="0"/>
                  </a:moveTo>
                  <a:lnTo>
                    <a:pt x="203112229" y="0"/>
                  </a:lnTo>
                  <a:lnTo>
                    <a:pt x="203112229" y="144780"/>
                  </a:lnTo>
                  <a:lnTo>
                    <a:pt x="202967456" y="144780"/>
                  </a:lnTo>
                  <a:lnTo>
                    <a:pt x="20296745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02967456" y="0"/>
                  </a:lnTo>
                  <a:lnTo>
                    <a:pt x="20296745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2548726"/>
            <a:ext cx="5783250" cy="3869137"/>
            <a:chOff x="0" y="0"/>
            <a:chExt cx="1214903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4903" cy="812800"/>
            </a:xfrm>
            <a:custGeom>
              <a:avLst/>
              <a:gdLst/>
              <a:ahLst/>
              <a:cxnLst/>
              <a:rect l="l" t="t" r="r" b="b"/>
              <a:pathLst>
                <a:path w="1214903" h="812800">
                  <a:moveTo>
                    <a:pt x="0" y="0"/>
                  </a:moveTo>
                  <a:lnTo>
                    <a:pt x="1214903" y="0"/>
                  </a:lnTo>
                  <a:lnTo>
                    <a:pt x="121490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208" r="-20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2504750" y="2548726"/>
            <a:ext cx="5783250" cy="3869137"/>
            <a:chOff x="0" y="0"/>
            <a:chExt cx="1214903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4903" cy="812800"/>
            </a:xfrm>
            <a:custGeom>
              <a:avLst/>
              <a:gdLst/>
              <a:ahLst/>
              <a:cxnLst/>
              <a:rect l="l" t="t" r="r" b="b"/>
              <a:pathLst>
                <a:path w="1214903" h="812800">
                  <a:moveTo>
                    <a:pt x="0" y="0"/>
                  </a:moveTo>
                  <a:lnTo>
                    <a:pt x="1214903" y="0"/>
                  </a:lnTo>
                  <a:lnTo>
                    <a:pt x="121490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208" r="-208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252375" y="2548726"/>
            <a:ext cx="5783250" cy="3869137"/>
            <a:chOff x="0" y="0"/>
            <a:chExt cx="1214903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4903" cy="812800"/>
            </a:xfrm>
            <a:custGeom>
              <a:avLst/>
              <a:gdLst/>
              <a:ahLst/>
              <a:cxnLst/>
              <a:rect l="l" t="t" r="r" b="b"/>
              <a:pathLst>
                <a:path w="1214903" h="812800">
                  <a:moveTo>
                    <a:pt x="0" y="0"/>
                  </a:moveTo>
                  <a:lnTo>
                    <a:pt x="1214903" y="0"/>
                  </a:lnTo>
                  <a:lnTo>
                    <a:pt x="121490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208" r="-208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0304030" y="934400"/>
            <a:ext cx="1007085" cy="188600"/>
          </a:xfrm>
          <a:custGeom>
            <a:avLst/>
            <a:gdLst/>
            <a:ahLst/>
            <a:cxnLst/>
            <a:rect l="l" t="t" r="r" b="b"/>
            <a:pathLst>
              <a:path w="1007085" h="188600">
                <a:moveTo>
                  <a:pt x="0" y="0"/>
                </a:moveTo>
                <a:lnTo>
                  <a:pt x="1007085" y="0"/>
                </a:lnTo>
                <a:lnTo>
                  <a:pt x="1007085" y="188600"/>
                </a:lnTo>
                <a:lnTo>
                  <a:pt x="0" y="188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31939" y="461517"/>
            <a:ext cx="980557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최적의 파라미터 탐색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012764"/>
            <a:ext cx="4025655" cy="48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3"/>
              </a:lnSpc>
              <a:spcBef>
                <a:spcPct val="0"/>
              </a:spcBef>
            </a:pPr>
            <a:r>
              <a:rPr lang="en-US" sz="3071" b="1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n_estimators=300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75247" y="7012764"/>
            <a:ext cx="3384053" cy="48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3"/>
              </a:lnSpc>
              <a:spcBef>
                <a:spcPct val="0"/>
              </a:spcBef>
            </a:pPr>
            <a:r>
              <a:rPr lang="en-US" sz="3071" b="1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max_depth=20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27630" y="7012764"/>
            <a:ext cx="4398683" cy="502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3"/>
              </a:lnSpc>
              <a:spcBef>
                <a:spcPct val="0"/>
              </a:spcBef>
            </a:pPr>
            <a:r>
              <a:rPr lang="en-US" sz="3071" b="1" dirty="0" err="1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max_features</a:t>
            </a:r>
            <a:r>
              <a:rPr lang="en-US" sz="3071" b="1" dirty="0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=’sqrt’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26314" y="662307"/>
            <a:ext cx="3249723" cy="685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  <a:spcBef>
                <a:spcPct val="0"/>
              </a:spcBef>
            </a:pPr>
            <a:r>
              <a:rPr lang="en-US" sz="4264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랜덤포레스트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1927" y="2548726"/>
            <a:ext cx="18790904" cy="7738274"/>
            <a:chOff x="0" y="0"/>
            <a:chExt cx="203112231" cy="836435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202967446" cy="83498782"/>
            </a:xfrm>
            <a:custGeom>
              <a:avLst/>
              <a:gdLst/>
              <a:ahLst/>
              <a:cxnLst/>
              <a:rect l="l" t="t" r="r" b="b"/>
              <a:pathLst>
                <a:path w="202967446" h="83498782">
                  <a:moveTo>
                    <a:pt x="0" y="0"/>
                  </a:moveTo>
                  <a:lnTo>
                    <a:pt x="202967446" y="0"/>
                  </a:lnTo>
                  <a:lnTo>
                    <a:pt x="202967446" y="83498782"/>
                  </a:lnTo>
                  <a:lnTo>
                    <a:pt x="0" y="83498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03112229" cy="83643564"/>
            </a:xfrm>
            <a:custGeom>
              <a:avLst/>
              <a:gdLst/>
              <a:ahLst/>
              <a:cxnLst/>
              <a:rect l="l" t="t" r="r" b="b"/>
              <a:pathLst>
                <a:path w="203112229" h="83643564">
                  <a:moveTo>
                    <a:pt x="202967456" y="83498779"/>
                  </a:moveTo>
                  <a:lnTo>
                    <a:pt x="203112229" y="83498779"/>
                  </a:lnTo>
                  <a:lnTo>
                    <a:pt x="203112229" y="83643564"/>
                  </a:lnTo>
                  <a:lnTo>
                    <a:pt x="202967456" y="83643564"/>
                  </a:lnTo>
                  <a:lnTo>
                    <a:pt x="202967456" y="8349877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3498779"/>
                  </a:lnTo>
                  <a:lnTo>
                    <a:pt x="0" y="83498779"/>
                  </a:lnTo>
                  <a:lnTo>
                    <a:pt x="0" y="144780"/>
                  </a:lnTo>
                  <a:close/>
                  <a:moveTo>
                    <a:pt x="0" y="83498779"/>
                  </a:moveTo>
                  <a:lnTo>
                    <a:pt x="144780" y="83498779"/>
                  </a:lnTo>
                  <a:lnTo>
                    <a:pt x="144780" y="83643564"/>
                  </a:lnTo>
                  <a:lnTo>
                    <a:pt x="0" y="83643564"/>
                  </a:lnTo>
                  <a:lnTo>
                    <a:pt x="0" y="83498779"/>
                  </a:lnTo>
                  <a:close/>
                  <a:moveTo>
                    <a:pt x="202967456" y="144780"/>
                  </a:moveTo>
                  <a:lnTo>
                    <a:pt x="203112229" y="144780"/>
                  </a:lnTo>
                  <a:lnTo>
                    <a:pt x="203112229" y="83498779"/>
                  </a:lnTo>
                  <a:lnTo>
                    <a:pt x="202967456" y="83498779"/>
                  </a:lnTo>
                  <a:lnTo>
                    <a:pt x="202967456" y="144780"/>
                  </a:lnTo>
                  <a:close/>
                  <a:moveTo>
                    <a:pt x="144780" y="83498779"/>
                  </a:moveTo>
                  <a:lnTo>
                    <a:pt x="202967456" y="83498779"/>
                  </a:lnTo>
                  <a:lnTo>
                    <a:pt x="202967456" y="83643564"/>
                  </a:lnTo>
                  <a:lnTo>
                    <a:pt x="144780" y="83643564"/>
                  </a:lnTo>
                  <a:lnTo>
                    <a:pt x="144780" y="83498779"/>
                  </a:lnTo>
                  <a:close/>
                  <a:moveTo>
                    <a:pt x="202967456" y="0"/>
                  </a:moveTo>
                  <a:lnTo>
                    <a:pt x="203112229" y="0"/>
                  </a:lnTo>
                  <a:lnTo>
                    <a:pt x="203112229" y="144780"/>
                  </a:lnTo>
                  <a:lnTo>
                    <a:pt x="202967456" y="144780"/>
                  </a:lnTo>
                  <a:lnTo>
                    <a:pt x="20296745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02967456" y="0"/>
                  </a:lnTo>
                  <a:lnTo>
                    <a:pt x="20296745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2548726"/>
            <a:ext cx="5783250" cy="3869137"/>
            <a:chOff x="0" y="0"/>
            <a:chExt cx="1214903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4903" cy="812800"/>
            </a:xfrm>
            <a:custGeom>
              <a:avLst/>
              <a:gdLst/>
              <a:ahLst/>
              <a:cxnLst/>
              <a:rect l="l" t="t" r="r" b="b"/>
              <a:pathLst>
                <a:path w="1214903" h="812800">
                  <a:moveTo>
                    <a:pt x="0" y="0"/>
                  </a:moveTo>
                  <a:lnTo>
                    <a:pt x="1214903" y="0"/>
                  </a:lnTo>
                  <a:lnTo>
                    <a:pt x="121490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397" r="-39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2504750" y="2548726"/>
            <a:ext cx="5783250" cy="3869137"/>
            <a:chOff x="0" y="0"/>
            <a:chExt cx="1214903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4903" cy="812800"/>
            </a:xfrm>
            <a:custGeom>
              <a:avLst/>
              <a:gdLst/>
              <a:ahLst/>
              <a:cxnLst/>
              <a:rect l="l" t="t" r="r" b="b"/>
              <a:pathLst>
                <a:path w="1214903" h="812800">
                  <a:moveTo>
                    <a:pt x="0" y="0"/>
                  </a:moveTo>
                  <a:lnTo>
                    <a:pt x="1214903" y="0"/>
                  </a:lnTo>
                  <a:lnTo>
                    <a:pt x="121490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492" r="-492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252375" y="2548726"/>
            <a:ext cx="5783250" cy="3869137"/>
            <a:chOff x="0" y="0"/>
            <a:chExt cx="1214903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4903" cy="812800"/>
            </a:xfrm>
            <a:custGeom>
              <a:avLst/>
              <a:gdLst/>
              <a:ahLst/>
              <a:cxnLst/>
              <a:rect l="l" t="t" r="r" b="b"/>
              <a:pathLst>
                <a:path w="1214903" h="812800">
                  <a:moveTo>
                    <a:pt x="0" y="0"/>
                  </a:moveTo>
                  <a:lnTo>
                    <a:pt x="1214903" y="0"/>
                  </a:lnTo>
                  <a:lnTo>
                    <a:pt x="121490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397" r="-397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331939" y="461517"/>
            <a:ext cx="980557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최적의 파라미터 탐색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7012764"/>
            <a:ext cx="4025655" cy="48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3"/>
              </a:lnSpc>
              <a:spcBef>
                <a:spcPct val="0"/>
              </a:spcBef>
            </a:pPr>
            <a:r>
              <a:rPr lang="en-US" sz="3071" b="1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n_estimators=500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75247" y="7012764"/>
            <a:ext cx="3384053" cy="48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3"/>
              </a:lnSpc>
              <a:spcBef>
                <a:spcPct val="0"/>
              </a:spcBef>
            </a:pPr>
            <a:r>
              <a:rPr lang="en-US" sz="3071" b="1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max_depth=15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51974" y="7012764"/>
            <a:ext cx="4025655" cy="48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3"/>
              </a:lnSpc>
              <a:spcBef>
                <a:spcPct val="0"/>
              </a:spcBef>
            </a:pPr>
            <a:r>
              <a:rPr lang="en-US" sz="3071" b="1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learning_rate=0.1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98429" y="662307"/>
            <a:ext cx="2984371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  <a:spcBef>
                <a:spcPct val="0"/>
              </a:spcBef>
            </a:pPr>
            <a:r>
              <a:rPr lang="en-US" sz="4264" dirty="0" err="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XGBoost</a:t>
            </a:r>
            <a:endParaRPr lang="en-US" sz="4264" dirty="0">
              <a:solidFill>
                <a:srgbClr val="000000"/>
              </a:solidFill>
              <a:latin typeface="210 네버랜드 Bold"/>
              <a:ea typeface="210 네버랜드 Bold"/>
              <a:cs typeface="210 네버랜드 Bold"/>
              <a:sym typeface="210 네버랜드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0304030" y="934400"/>
            <a:ext cx="1007085" cy="188600"/>
          </a:xfrm>
          <a:custGeom>
            <a:avLst/>
            <a:gdLst/>
            <a:ahLst/>
            <a:cxnLst/>
            <a:rect l="l" t="t" r="r" b="b"/>
            <a:pathLst>
              <a:path w="1007085" h="188600">
                <a:moveTo>
                  <a:pt x="0" y="0"/>
                </a:moveTo>
                <a:lnTo>
                  <a:pt x="1007085" y="0"/>
                </a:lnTo>
                <a:lnTo>
                  <a:pt x="1007085" y="188600"/>
                </a:lnTo>
                <a:lnTo>
                  <a:pt x="0" y="188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1927" y="2548726"/>
            <a:ext cx="18790904" cy="7738274"/>
            <a:chOff x="0" y="0"/>
            <a:chExt cx="203112231" cy="836435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202967446" cy="83498782"/>
            </a:xfrm>
            <a:custGeom>
              <a:avLst/>
              <a:gdLst/>
              <a:ahLst/>
              <a:cxnLst/>
              <a:rect l="l" t="t" r="r" b="b"/>
              <a:pathLst>
                <a:path w="202967446" h="83498782">
                  <a:moveTo>
                    <a:pt x="0" y="0"/>
                  </a:moveTo>
                  <a:lnTo>
                    <a:pt x="202967446" y="0"/>
                  </a:lnTo>
                  <a:lnTo>
                    <a:pt x="202967446" y="83498782"/>
                  </a:lnTo>
                  <a:lnTo>
                    <a:pt x="0" y="83498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03112229" cy="83643564"/>
            </a:xfrm>
            <a:custGeom>
              <a:avLst/>
              <a:gdLst/>
              <a:ahLst/>
              <a:cxnLst/>
              <a:rect l="l" t="t" r="r" b="b"/>
              <a:pathLst>
                <a:path w="203112229" h="83643564">
                  <a:moveTo>
                    <a:pt x="202967456" y="83498779"/>
                  </a:moveTo>
                  <a:lnTo>
                    <a:pt x="203112229" y="83498779"/>
                  </a:lnTo>
                  <a:lnTo>
                    <a:pt x="203112229" y="83643564"/>
                  </a:lnTo>
                  <a:lnTo>
                    <a:pt x="202967456" y="83643564"/>
                  </a:lnTo>
                  <a:lnTo>
                    <a:pt x="202967456" y="8349877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3498779"/>
                  </a:lnTo>
                  <a:lnTo>
                    <a:pt x="0" y="83498779"/>
                  </a:lnTo>
                  <a:lnTo>
                    <a:pt x="0" y="144780"/>
                  </a:lnTo>
                  <a:close/>
                  <a:moveTo>
                    <a:pt x="0" y="83498779"/>
                  </a:moveTo>
                  <a:lnTo>
                    <a:pt x="144780" y="83498779"/>
                  </a:lnTo>
                  <a:lnTo>
                    <a:pt x="144780" y="83643564"/>
                  </a:lnTo>
                  <a:lnTo>
                    <a:pt x="0" y="83643564"/>
                  </a:lnTo>
                  <a:lnTo>
                    <a:pt x="0" y="83498779"/>
                  </a:lnTo>
                  <a:close/>
                  <a:moveTo>
                    <a:pt x="202967456" y="144780"/>
                  </a:moveTo>
                  <a:lnTo>
                    <a:pt x="203112229" y="144780"/>
                  </a:lnTo>
                  <a:lnTo>
                    <a:pt x="203112229" y="83498779"/>
                  </a:lnTo>
                  <a:lnTo>
                    <a:pt x="202967456" y="83498779"/>
                  </a:lnTo>
                  <a:lnTo>
                    <a:pt x="202967456" y="144780"/>
                  </a:lnTo>
                  <a:close/>
                  <a:moveTo>
                    <a:pt x="144780" y="83498779"/>
                  </a:moveTo>
                  <a:lnTo>
                    <a:pt x="202967456" y="83498779"/>
                  </a:lnTo>
                  <a:lnTo>
                    <a:pt x="202967456" y="83643564"/>
                  </a:lnTo>
                  <a:lnTo>
                    <a:pt x="144780" y="83643564"/>
                  </a:lnTo>
                  <a:lnTo>
                    <a:pt x="144780" y="83498779"/>
                  </a:lnTo>
                  <a:close/>
                  <a:moveTo>
                    <a:pt x="202967456" y="0"/>
                  </a:moveTo>
                  <a:lnTo>
                    <a:pt x="203112229" y="0"/>
                  </a:lnTo>
                  <a:lnTo>
                    <a:pt x="203112229" y="144780"/>
                  </a:lnTo>
                  <a:lnTo>
                    <a:pt x="202967456" y="144780"/>
                  </a:lnTo>
                  <a:lnTo>
                    <a:pt x="20296745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02967456" y="0"/>
                  </a:lnTo>
                  <a:lnTo>
                    <a:pt x="20296745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2548726"/>
            <a:ext cx="5783250" cy="3869137"/>
            <a:chOff x="0" y="0"/>
            <a:chExt cx="1214903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4903" cy="812800"/>
            </a:xfrm>
            <a:custGeom>
              <a:avLst/>
              <a:gdLst/>
              <a:ahLst/>
              <a:cxnLst/>
              <a:rect l="l" t="t" r="r" b="b"/>
              <a:pathLst>
                <a:path w="1214903" h="812800">
                  <a:moveTo>
                    <a:pt x="0" y="0"/>
                  </a:moveTo>
                  <a:lnTo>
                    <a:pt x="1214903" y="0"/>
                  </a:lnTo>
                  <a:lnTo>
                    <a:pt x="121490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208" r="-20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2504750" y="2548726"/>
            <a:ext cx="5783250" cy="3869137"/>
            <a:chOff x="0" y="0"/>
            <a:chExt cx="1214903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4903" cy="812800"/>
            </a:xfrm>
            <a:custGeom>
              <a:avLst/>
              <a:gdLst/>
              <a:ahLst/>
              <a:cxnLst/>
              <a:rect l="l" t="t" r="r" b="b"/>
              <a:pathLst>
                <a:path w="1214903" h="812800">
                  <a:moveTo>
                    <a:pt x="0" y="0"/>
                  </a:moveTo>
                  <a:lnTo>
                    <a:pt x="1214903" y="0"/>
                  </a:lnTo>
                  <a:lnTo>
                    <a:pt x="121490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208" r="-208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252375" y="2548726"/>
            <a:ext cx="5783250" cy="3869137"/>
            <a:chOff x="0" y="0"/>
            <a:chExt cx="1214903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4903" cy="812800"/>
            </a:xfrm>
            <a:custGeom>
              <a:avLst/>
              <a:gdLst/>
              <a:ahLst/>
              <a:cxnLst/>
              <a:rect l="l" t="t" r="r" b="b"/>
              <a:pathLst>
                <a:path w="1214903" h="812800">
                  <a:moveTo>
                    <a:pt x="0" y="0"/>
                  </a:moveTo>
                  <a:lnTo>
                    <a:pt x="1214903" y="0"/>
                  </a:lnTo>
                  <a:lnTo>
                    <a:pt x="121490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208" r="-208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0304030" y="934400"/>
            <a:ext cx="1007085" cy="188600"/>
          </a:xfrm>
          <a:custGeom>
            <a:avLst/>
            <a:gdLst/>
            <a:ahLst/>
            <a:cxnLst/>
            <a:rect l="l" t="t" r="r" b="b"/>
            <a:pathLst>
              <a:path w="1007085" h="188600">
                <a:moveTo>
                  <a:pt x="0" y="0"/>
                </a:moveTo>
                <a:lnTo>
                  <a:pt x="1007085" y="0"/>
                </a:lnTo>
                <a:lnTo>
                  <a:pt x="1007085" y="188600"/>
                </a:lnTo>
                <a:lnTo>
                  <a:pt x="0" y="188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31939" y="461517"/>
            <a:ext cx="980557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최적의 파라미터 탐색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012764"/>
            <a:ext cx="4025655" cy="48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3"/>
              </a:lnSpc>
              <a:spcBef>
                <a:spcPct val="0"/>
              </a:spcBef>
            </a:pPr>
            <a:r>
              <a:rPr lang="en-US" sz="3071" b="1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n_estimators=100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75247" y="7012764"/>
            <a:ext cx="3384053" cy="48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3"/>
              </a:lnSpc>
              <a:spcBef>
                <a:spcPct val="0"/>
              </a:spcBef>
            </a:pPr>
            <a:r>
              <a:rPr lang="en-US" sz="3071" b="1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max_depth=3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51974" y="7012764"/>
            <a:ext cx="4025655" cy="48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3"/>
              </a:lnSpc>
              <a:spcBef>
                <a:spcPct val="0"/>
              </a:spcBef>
            </a:pPr>
            <a:r>
              <a:rPr lang="en-US" sz="3071" b="1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learning_rate=0.5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58488" y="662307"/>
            <a:ext cx="3152912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  <a:spcBef>
                <a:spcPct val="0"/>
              </a:spcBef>
            </a:pPr>
            <a:r>
              <a:rPr lang="en-US" sz="4264" dirty="0" err="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lightGBM</a:t>
            </a:r>
            <a:endParaRPr lang="en-US" sz="4264" dirty="0">
              <a:solidFill>
                <a:srgbClr val="000000"/>
              </a:solidFill>
              <a:latin typeface="210 네버랜드 Bold"/>
              <a:ea typeface="210 네버랜드 Bold"/>
              <a:cs typeface="210 네버랜드 Bold"/>
              <a:sym typeface="210 네버랜드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409876" cy="5187588"/>
            <a:chOff x="0" y="0"/>
            <a:chExt cx="13879834" cy="691678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3266447"/>
              <a:ext cx="13879834" cy="3650337"/>
              <a:chOff x="0" y="0"/>
              <a:chExt cx="238266270" cy="6266301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72390" y="72390"/>
                <a:ext cx="238121493" cy="62518233"/>
              </a:xfrm>
              <a:custGeom>
                <a:avLst/>
                <a:gdLst/>
                <a:ahLst/>
                <a:cxnLst/>
                <a:rect l="l" t="t" r="r" b="b"/>
                <a:pathLst>
                  <a:path w="238121493" h="62518233">
                    <a:moveTo>
                      <a:pt x="0" y="0"/>
                    </a:moveTo>
                    <a:lnTo>
                      <a:pt x="238121493" y="0"/>
                    </a:lnTo>
                    <a:lnTo>
                      <a:pt x="238121493" y="62518233"/>
                    </a:lnTo>
                    <a:lnTo>
                      <a:pt x="0" y="62518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238266263" cy="62663009"/>
              </a:xfrm>
              <a:custGeom>
                <a:avLst/>
                <a:gdLst/>
                <a:ahLst/>
                <a:cxnLst/>
                <a:rect l="l" t="t" r="r" b="b"/>
                <a:pathLst>
                  <a:path w="238266263" h="62663009">
                    <a:moveTo>
                      <a:pt x="238121503" y="62518230"/>
                    </a:moveTo>
                    <a:lnTo>
                      <a:pt x="238266263" y="62518230"/>
                    </a:lnTo>
                    <a:lnTo>
                      <a:pt x="238266263" y="62663009"/>
                    </a:lnTo>
                    <a:lnTo>
                      <a:pt x="238121503" y="62663009"/>
                    </a:lnTo>
                    <a:lnTo>
                      <a:pt x="238121503" y="6251823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518230"/>
                    </a:lnTo>
                    <a:lnTo>
                      <a:pt x="0" y="62518230"/>
                    </a:lnTo>
                    <a:lnTo>
                      <a:pt x="0" y="144780"/>
                    </a:lnTo>
                    <a:close/>
                    <a:moveTo>
                      <a:pt x="0" y="62518230"/>
                    </a:moveTo>
                    <a:lnTo>
                      <a:pt x="144780" y="62518230"/>
                    </a:lnTo>
                    <a:lnTo>
                      <a:pt x="144780" y="62663009"/>
                    </a:lnTo>
                    <a:lnTo>
                      <a:pt x="0" y="62663009"/>
                    </a:lnTo>
                    <a:lnTo>
                      <a:pt x="0" y="62518230"/>
                    </a:lnTo>
                    <a:close/>
                    <a:moveTo>
                      <a:pt x="238121503" y="144780"/>
                    </a:moveTo>
                    <a:lnTo>
                      <a:pt x="238266263" y="144780"/>
                    </a:lnTo>
                    <a:lnTo>
                      <a:pt x="238266263" y="62518230"/>
                    </a:lnTo>
                    <a:lnTo>
                      <a:pt x="238121503" y="62518230"/>
                    </a:lnTo>
                    <a:lnTo>
                      <a:pt x="238121503" y="144780"/>
                    </a:lnTo>
                    <a:close/>
                    <a:moveTo>
                      <a:pt x="144780" y="62518230"/>
                    </a:moveTo>
                    <a:lnTo>
                      <a:pt x="238121503" y="62518230"/>
                    </a:lnTo>
                    <a:lnTo>
                      <a:pt x="238121503" y="62663009"/>
                    </a:lnTo>
                    <a:lnTo>
                      <a:pt x="144780" y="62663009"/>
                    </a:lnTo>
                    <a:lnTo>
                      <a:pt x="144780" y="62518230"/>
                    </a:lnTo>
                    <a:close/>
                    <a:moveTo>
                      <a:pt x="238121503" y="0"/>
                    </a:moveTo>
                    <a:lnTo>
                      <a:pt x="238266263" y="0"/>
                    </a:lnTo>
                    <a:lnTo>
                      <a:pt x="238266263" y="144780"/>
                    </a:lnTo>
                    <a:lnTo>
                      <a:pt x="238121503" y="144780"/>
                    </a:lnTo>
                    <a:lnTo>
                      <a:pt x="238121503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238121503" y="0"/>
                    </a:lnTo>
                    <a:lnTo>
                      <a:pt x="238121503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3879834" cy="3448549"/>
              <a:chOff x="0" y="0"/>
              <a:chExt cx="238266270" cy="5919904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72390" y="72390"/>
                <a:ext cx="238121493" cy="59054258"/>
              </a:xfrm>
              <a:custGeom>
                <a:avLst/>
                <a:gdLst/>
                <a:ahLst/>
                <a:cxnLst/>
                <a:rect l="l" t="t" r="r" b="b"/>
                <a:pathLst>
                  <a:path w="238121493" h="59054258">
                    <a:moveTo>
                      <a:pt x="0" y="0"/>
                    </a:moveTo>
                    <a:lnTo>
                      <a:pt x="238121493" y="0"/>
                    </a:lnTo>
                    <a:lnTo>
                      <a:pt x="238121493" y="59054258"/>
                    </a:lnTo>
                    <a:lnTo>
                      <a:pt x="0" y="59054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38266263" cy="59199041"/>
              </a:xfrm>
              <a:custGeom>
                <a:avLst/>
                <a:gdLst/>
                <a:ahLst/>
                <a:cxnLst/>
                <a:rect l="l" t="t" r="r" b="b"/>
                <a:pathLst>
                  <a:path w="238266263" h="59199041">
                    <a:moveTo>
                      <a:pt x="238121503" y="59054262"/>
                    </a:moveTo>
                    <a:lnTo>
                      <a:pt x="238266263" y="59054262"/>
                    </a:lnTo>
                    <a:lnTo>
                      <a:pt x="238266263" y="59199041"/>
                    </a:lnTo>
                    <a:lnTo>
                      <a:pt x="238121503" y="59199041"/>
                    </a:lnTo>
                    <a:lnTo>
                      <a:pt x="238121503" y="59054262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59054262"/>
                    </a:lnTo>
                    <a:lnTo>
                      <a:pt x="0" y="59054262"/>
                    </a:lnTo>
                    <a:lnTo>
                      <a:pt x="0" y="144780"/>
                    </a:lnTo>
                    <a:close/>
                    <a:moveTo>
                      <a:pt x="0" y="59054262"/>
                    </a:moveTo>
                    <a:lnTo>
                      <a:pt x="144780" y="59054262"/>
                    </a:lnTo>
                    <a:lnTo>
                      <a:pt x="144780" y="59199041"/>
                    </a:lnTo>
                    <a:lnTo>
                      <a:pt x="0" y="59199041"/>
                    </a:lnTo>
                    <a:lnTo>
                      <a:pt x="0" y="59054262"/>
                    </a:lnTo>
                    <a:close/>
                    <a:moveTo>
                      <a:pt x="238121503" y="144780"/>
                    </a:moveTo>
                    <a:lnTo>
                      <a:pt x="238266263" y="144780"/>
                    </a:lnTo>
                    <a:lnTo>
                      <a:pt x="238266263" y="59054262"/>
                    </a:lnTo>
                    <a:lnTo>
                      <a:pt x="238121503" y="59054262"/>
                    </a:lnTo>
                    <a:lnTo>
                      <a:pt x="238121503" y="144780"/>
                    </a:lnTo>
                    <a:close/>
                    <a:moveTo>
                      <a:pt x="144780" y="59054262"/>
                    </a:moveTo>
                    <a:lnTo>
                      <a:pt x="238121503" y="59054262"/>
                    </a:lnTo>
                    <a:lnTo>
                      <a:pt x="238121503" y="59199041"/>
                    </a:lnTo>
                    <a:lnTo>
                      <a:pt x="144780" y="59199041"/>
                    </a:lnTo>
                    <a:lnTo>
                      <a:pt x="144780" y="59054262"/>
                    </a:lnTo>
                    <a:close/>
                    <a:moveTo>
                      <a:pt x="238121503" y="0"/>
                    </a:moveTo>
                    <a:lnTo>
                      <a:pt x="238266263" y="0"/>
                    </a:lnTo>
                    <a:lnTo>
                      <a:pt x="238266263" y="144780"/>
                    </a:lnTo>
                    <a:lnTo>
                      <a:pt x="238121503" y="144780"/>
                    </a:lnTo>
                    <a:lnTo>
                      <a:pt x="238121503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238121503" y="0"/>
                    </a:lnTo>
                    <a:lnTo>
                      <a:pt x="238121503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0" y="5142928"/>
            <a:ext cx="10409876" cy="5187588"/>
            <a:chOff x="0" y="0"/>
            <a:chExt cx="13879834" cy="6916784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3266447"/>
              <a:ext cx="13879834" cy="3650337"/>
              <a:chOff x="0" y="0"/>
              <a:chExt cx="238266270" cy="6266301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72390" y="72390"/>
                <a:ext cx="238121493" cy="62518233"/>
              </a:xfrm>
              <a:custGeom>
                <a:avLst/>
                <a:gdLst/>
                <a:ahLst/>
                <a:cxnLst/>
                <a:rect l="l" t="t" r="r" b="b"/>
                <a:pathLst>
                  <a:path w="238121493" h="62518233">
                    <a:moveTo>
                      <a:pt x="0" y="0"/>
                    </a:moveTo>
                    <a:lnTo>
                      <a:pt x="238121493" y="0"/>
                    </a:lnTo>
                    <a:lnTo>
                      <a:pt x="238121493" y="62518233"/>
                    </a:lnTo>
                    <a:lnTo>
                      <a:pt x="0" y="62518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238266263" cy="62663009"/>
              </a:xfrm>
              <a:custGeom>
                <a:avLst/>
                <a:gdLst/>
                <a:ahLst/>
                <a:cxnLst/>
                <a:rect l="l" t="t" r="r" b="b"/>
                <a:pathLst>
                  <a:path w="238266263" h="62663009">
                    <a:moveTo>
                      <a:pt x="238121503" y="62518230"/>
                    </a:moveTo>
                    <a:lnTo>
                      <a:pt x="238266263" y="62518230"/>
                    </a:lnTo>
                    <a:lnTo>
                      <a:pt x="238266263" y="62663009"/>
                    </a:lnTo>
                    <a:lnTo>
                      <a:pt x="238121503" y="62663009"/>
                    </a:lnTo>
                    <a:lnTo>
                      <a:pt x="238121503" y="6251823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518230"/>
                    </a:lnTo>
                    <a:lnTo>
                      <a:pt x="0" y="62518230"/>
                    </a:lnTo>
                    <a:lnTo>
                      <a:pt x="0" y="144780"/>
                    </a:lnTo>
                    <a:close/>
                    <a:moveTo>
                      <a:pt x="0" y="62518230"/>
                    </a:moveTo>
                    <a:lnTo>
                      <a:pt x="144780" y="62518230"/>
                    </a:lnTo>
                    <a:lnTo>
                      <a:pt x="144780" y="62663009"/>
                    </a:lnTo>
                    <a:lnTo>
                      <a:pt x="0" y="62663009"/>
                    </a:lnTo>
                    <a:lnTo>
                      <a:pt x="0" y="62518230"/>
                    </a:lnTo>
                    <a:close/>
                    <a:moveTo>
                      <a:pt x="238121503" y="144780"/>
                    </a:moveTo>
                    <a:lnTo>
                      <a:pt x="238266263" y="144780"/>
                    </a:lnTo>
                    <a:lnTo>
                      <a:pt x="238266263" y="62518230"/>
                    </a:lnTo>
                    <a:lnTo>
                      <a:pt x="238121503" y="62518230"/>
                    </a:lnTo>
                    <a:lnTo>
                      <a:pt x="238121503" y="144780"/>
                    </a:lnTo>
                    <a:close/>
                    <a:moveTo>
                      <a:pt x="144780" y="62518230"/>
                    </a:moveTo>
                    <a:lnTo>
                      <a:pt x="238121503" y="62518230"/>
                    </a:lnTo>
                    <a:lnTo>
                      <a:pt x="238121503" y="62663009"/>
                    </a:lnTo>
                    <a:lnTo>
                      <a:pt x="144780" y="62663009"/>
                    </a:lnTo>
                    <a:lnTo>
                      <a:pt x="144780" y="62518230"/>
                    </a:lnTo>
                    <a:close/>
                    <a:moveTo>
                      <a:pt x="238121503" y="0"/>
                    </a:moveTo>
                    <a:lnTo>
                      <a:pt x="238266263" y="0"/>
                    </a:lnTo>
                    <a:lnTo>
                      <a:pt x="238266263" y="144780"/>
                    </a:lnTo>
                    <a:lnTo>
                      <a:pt x="238121503" y="144780"/>
                    </a:lnTo>
                    <a:lnTo>
                      <a:pt x="238121503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238121503" y="0"/>
                    </a:lnTo>
                    <a:lnTo>
                      <a:pt x="238121503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13879834" cy="3448549"/>
              <a:chOff x="0" y="0"/>
              <a:chExt cx="238266270" cy="5919904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72390" y="72390"/>
                <a:ext cx="238121493" cy="59054258"/>
              </a:xfrm>
              <a:custGeom>
                <a:avLst/>
                <a:gdLst/>
                <a:ahLst/>
                <a:cxnLst/>
                <a:rect l="l" t="t" r="r" b="b"/>
                <a:pathLst>
                  <a:path w="238121493" h="59054258">
                    <a:moveTo>
                      <a:pt x="0" y="0"/>
                    </a:moveTo>
                    <a:lnTo>
                      <a:pt x="238121493" y="0"/>
                    </a:lnTo>
                    <a:lnTo>
                      <a:pt x="238121493" y="59054258"/>
                    </a:lnTo>
                    <a:lnTo>
                      <a:pt x="0" y="59054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238266263" cy="59199041"/>
              </a:xfrm>
              <a:custGeom>
                <a:avLst/>
                <a:gdLst/>
                <a:ahLst/>
                <a:cxnLst/>
                <a:rect l="l" t="t" r="r" b="b"/>
                <a:pathLst>
                  <a:path w="238266263" h="59199041">
                    <a:moveTo>
                      <a:pt x="238121503" y="59054262"/>
                    </a:moveTo>
                    <a:lnTo>
                      <a:pt x="238266263" y="59054262"/>
                    </a:lnTo>
                    <a:lnTo>
                      <a:pt x="238266263" y="59199041"/>
                    </a:lnTo>
                    <a:lnTo>
                      <a:pt x="238121503" y="59199041"/>
                    </a:lnTo>
                    <a:lnTo>
                      <a:pt x="238121503" y="59054262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59054262"/>
                    </a:lnTo>
                    <a:lnTo>
                      <a:pt x="0" y="59054262"/>
                    </a:lnTo>
                    <a:lnTo>
                      <a:pt x="0" y="144780"/>
                    </a:lnTo>
                    <a:close/>
                    <a:moveTo>
                      <a:pt x="0" y="59054262"/>
                    </a:moveTo>
                    <a:lnTo>
                      <a:pt x="144780" y="59054262"/>
                    </a:lnTo>
                    <a:lnTo>
                      <a:pt x="144780" y="59199041"/>
                    </a:lnTo>
                    <a:lnTo>
                      <a:pt x="0" y="59199041"/>
                    </a:lnTo>
                    <a:lnTo>
                      <a:pt x="0" y="59054262"/>
                    </a:lnTo>
                    <a:close/>
                    <a:moveTo>
                      <a:pt x="238121503" y="144780"/>
                    </a:moveTo>
                    <a:lnTo>
                      <a:pt x="238266263" y="144780"/>
                    </a:lnTo>
                    <a:lnTo>
                      <a:pt x="238266263" y="59054262"/>
                    </a:lnTo>
                    <a:lnTo>
                      <a:pt x="238121503" y="59054262"/>
                    </a:lnTo>
                    <a:lnTo>
                      <a:pt x="238121503" y="144780"/>
                    </a:lnTo>
                    <a:close/>
                    <a:moveTo>
                      <a:pt x="144780" y="59054262"/>
                    </a:moveTo>
                    <a:lnTo>
                      <a:pt x="238121503" y="59054262"/>
                    </a:lnTo>
                    <a:lnTo>
                      <a:pt x="238121503" y="59199041"/>
                    </a:lnTo>
                    <a:lnTo>
                      <a:pt x="144780" y="59199041"/>
                    </a:lnTo>
                    <a:lnTo>
                      <a:pt x="144780" y="59054262"/>
                    </a:lnTo>
                    <a:close/>
                    <a:moveTo>
                      <a:pt x="238121503" y="0"/>
                    </a:moveTo>
                    <a:lnTo>
                      <a:pt x="238266263" y="0"/>
                    </a:lnTo>
                    <a:lnTo>
                      <a:pt x="238266263" y="144780"/>
                    </a:lnTo>
                    <a:lnTo>
                      <a:pt x="238121503" y="144780"/>
                    </a:lnTo>
                    <a:lnTo>
                      <a:pt x="238121503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238121503" y="0"/>
                    </a:lnTo>
                    <a:lnTo>
                      <a:pt x="238121503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6" name="Freeform 16"/>
          <p:cNvSpPr/>
          <p:nvPr/>
        </p:nvSpPr>
        <p:spPr>
          <a:xfrm rot="5400000">
            <a:off x="4335487" y="604380"/>
            <a:ext cx="773826" cy="1375690"/>
          </a:xfrm>
          <a:custGeom>
            <a:avLst/>
            <a:gdLst/>
            <a:ahLst/>
            <a:cxnLst/>
            <a:rect l="l" t="t" r="r" b="b"/>
            <a:pathLst>
              <a:path w="773826" h="1375690">
                <a:moveTo>
                  <a:pt x="0" y="0"/>
                </a:moveTo>
                <a:lnTo>
                  <a:pt x="773826" y="0"/>
                </a:lnTo>
                <a:lnTo>
                  <a:pt x="773826" y="1375690"/>
                </a:lnTo>
                <a:lnTo>
                  <a:pt x="0" y="1375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5400000">
            <a:off x="4335487" y="3103606"/>
            <a:ext cx="773826" cy="1375690"/>
          </a:xfrm>
          <a:custGeom>
            <a:avLst/>
            <a:gdLst/>
            <a:ahLst/>
            <a:cxnLst/>
            <a:rect l="l" t="t" r="r" b="b"/>
            <a:pathLst>
              <a:path w="773826" h="1375690">
                <a:moveTo>
                  <a:pt x="0" y="0"/>
                </a:moveTo>
                <a:lnTo>
                  <a:pt x="773826" y="0"/>
                </a:lnTo>
                <a:lnTo>
                  <a:pt x="773826" y="1375690"/>
                </a:lnTo>
                <a:lnTo>
                  <a:pt x="0" y="1375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5400000">
            <a:off x="4335487" y="5870903"/>
            <a:ext cx="773826" cy="1375690"/>
          </a:xfrm>
          <a:custGeom>
            <a:avLst/>
            <a:gdLst/>
            <a:ahLst/>
            <a:cxnLst/>
            <a:rect l="l" t="t" r="r" b="b"/>
            <a:pathLst>
              <a:path w="773826" h="1375690">
                <a:moveTo>
                  <a:pt x="0" y="0"/>
                </a:moveTo>
                <a:lnTo>
                  <a:pt x="773826" y="0"/>
                </a:lnTo>
                <a:lnTo>
                  <a:pt x="773826" y="1375690"/>
                </a:lnTo>
                <a:lnTo>
                  <a:pt x="0" y="13756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400000">
            <a:off x="4335487" y="8306930"/>
            <a:ext cx="773826" cy="1375690"/>
          </a:xfrm>
          <a:custGeom>
            <a:avLst/>
            <a:gdLst/>
            <a:ahLst/>
            <a:cxnLst/>
            <a:rect l="l" t="t" r="r" b="b"/>
            <a:pathLst>
              <a:path w="773826" h="1375690">
                <a:moveTo>
                  <a:pt x="0" y="0"/>
                </a:moveTo>
                <a:lnTo>
                  <a:pt x="773826" y="0"/>
                </a:lnTo>
                <a:lnTo>
                  <a:pt x="773826" y="1375690"/>
                </a:lnTo>
                <a:lnTo>
                  <a:pt x="0" y="1375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409876" y="4233830"/>
            <a:ext cx="2292167" cy="1146084"/>
          </a:xfrm>
          <a:custGeom>
            <a:avLst/>
            <a:gdLst/>
            <a:ahLst/>
            <a:cxnLst/>
            <a:rect l="l" t="t" r="r" b="b"/>
            <a:pathLst>
              <a:path w="2292167" h="1146084">
                <a:moveTo>
                  <a:pt x="0" y="0"/>
                </a:moveTo>
                <a:lnTo>
                  <a:pt x="2292167" y="0"/>
                </a:lnTo>
                <a:lnTo>
                  <a:pt x="2292167" y="1146084"/>
                </a:lnTo>
                <a:lnTo>
                  <a:pt x="0" y="11460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760140" y="990600"/>
            <a:ext cx="2239792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선형회귀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0140" y="3489826"/>
            <a:ext cx="2860007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랜덤포레스트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0140" y="8693150"/>
            <a:ext cx="2688914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LightGBM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0140" y="6257123"/>
            <a:ext cx="2239792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XGBoost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724807" y="838556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824653" y="443269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186402" y="706794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903944" y="1817866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824653" y="1619250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03790" y="2928937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655015" y="2928937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186402" y="3305683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903944" y="4214780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105092" y="3895789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853127" y="6078175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103636" y="5549541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86402" y="5946413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87573" y="6727107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Fold5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824653" y="6858869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801363" y="8697194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Fold2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105092" y="8170144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Fold1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186402" y="8433669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87573" y="9214363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Fold5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824653" y="9346126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Fold4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940286" y="3296158"/>
            <a:ext cx="3518913" cy="564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435" b="1" dirty="0" err="1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실제-예측</a:t>
            </a:r>
            <a:r>
              <a:rPr lang="en-US" sz="3435" b="1" dirty="0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 </a:t>
            </a:r>
            <a:r>
              <a:rPr lang="en-US" sz="3435" b="1" dirty="0" err="1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시각화</a:t>
            </a:r>
            <a:endParaRPr lang="en-US" sz="3435" b="1" dirty="0">
              <a:solidFill>
                <a:srgbClr val="000000"/>
              </a:solidFill>
              <a:latin typeface="Tlab 레트로라이프 Bold"/>
              <a:ea typeface="Tlab 레트로라이프 Bold"/>
              <a:cs typeface="Tlab 레트로라이프 Bold"/>
              <a:sym typeface="Tlab 레트로라이프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6044" y="0"/>
            <a:ext cx="17415913" cy="10287000"/>
            <a:chOff x="0" y="0"/>
            <a:chExt cx="1376072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6072" cy="812800"/>
            </a:xfrm>
            <a:custGeom>
              <a:avLst/>
              <a:gdLst/>
              <a:ahLst/>
              <a:cxnLst/>
              <a:rect l="l" t="t" r="r" b="b"/>
              <a:pathLst>
                <a:path w="1376072" h="812800">
                  <a:moveTo>
                    <a:pt x="0" y="0"/>
                  </a:moveTo>
                  <a:lnTo>
                    <a:pt x="1376072" y="0"/>
                  </a:lnTo>
                  <a:lnTo>
                    <a:pt x="137607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t="-472" b="-472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6044" y="0"/>
            <a:ext cx="17415913" cy="10287000"/>
            <a:chOff x="0" y="0"/>
            <a:chExt cx="1376072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6072" cy="812800"/>
            </a:xfrm>
            <a:custGeom>
              <a:avLst/>
              <a:gdLst/>
              <a:ahLst/>
              <a:cxnLst/>
              <a:rect l="l" t="t" r="r" b="b"/>
              <a:pathLst>
                <a:path w="1376072" h="812800">
                  <a:moveTo>
                    <a:pt x="0" y="0"/>
                  </a:moveTo>
                  <a:lnTo>
                    <a:pt x="1376072" y="0"/>
                  </a:lnTo>
                  <a:lnTo>
                    <a:pt x="137607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t="-472" b="-472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6044" y="0"/>
            <a:ext cx="17415913" cy="10287000"/>
            <a:chOff x="0" y="0"/>
            <a:chExt cx="1376072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6072" cy="812800"/>
            </a:xfrm>
            <a:custGeom>
              <a:avLst/>
              <a:gdLst/>
              <a:ahLst/>
              <a:cxnLst/>
              <a:rect l="l" t="t" r="r" b="b"/>
              <a:pathLst>
                <a:path w="1376072" h="812800">
                  <a:moveTo>
                    <a:pt x="0" y="0"/>
                  </a:moveTo>
                  <a:lnTo>
                    <a:pt x="1376072" y="0"/>
                  </a:lnTo>
                  <a:lnTo>
                    <a:pt x="137607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t="-472" b="-472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6044" y="0"/>
            <a:ext cx="17415913" cy="10287000"/>
            <a:chOff x="0" y="0"/>
            <a:chExt cx="1376072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6072" cy="812800"/>
            </a:xfrm>
            <a:custGeom>
              <a:avLst/>
              <a:gdLst/>
              <a:ahLst/>
              <a:cxnLst/>
              <a:rect l="l" t="t" r="r" b="b"/>
              <a:pathLst>
                <a:path w="1376072" h="812800">
                  <a:moveTo>
                    <a:pt x="0" y="0"/>
                  </a:moveTo>
                  <a:lnTo>
                    <a:pt x="1376072" y="0"/>
                  </a:lnTo>
                  <a:lnTo>
                    <a:pt x="137607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t="-472" b="-472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0"/>
            <a:ext cx="17259300" cy="10287000"/>
            <a:chOff x="0" y="0"/>
            <a:chExt cx="230124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206" b="206"/>
            <a:stretch>
              <a:fillRect/>
            </a:stretch>
          </p:blipFill>
          <p:spPr>
            <a:xfrm>
              <a:off x="0" y="0"/>
              <a:ext cx="11442700" cy="67945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t="206" b="206"/>
            <a:stretch>
              <a:fillRect/>
            </a:stretch>
          </p:blipFill>
          <p:spPr>
            <a:xfrm>
              <a:off x="11569700" y="0"/>
              <a:ext cx="11442700" cy="67945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t="206" b="206"/>
            <a:stretch>
              <a:fillRect/>
            </a:stretch>
          </p:blipFill>
          <p:spPr>
            <a:xfrm>
              <a:off x="0" y="6921500"/>
              <a:ext cx="11442700" cy="67945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rcRect t="206" b="206"/>
            <a:stretch>
              <a:fillRect/>
            </a:stretch>
          </p:blipFill>
          <p:spPr>
            <a:xfrm>
              <a:off x="11569700" y="6921500"/>
              <a:ext cx="11442700" cy="6794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34688" y="3412998"/>
            <a:ext cx="16402031" cy="5599678"/>
            <a:chOff x="0" y="0"/>
            <a:chExt cx="177290729" cy="60527318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77145952" cy="60382537"/>
            </a:xfrm>
            <a:custGeom>
              <a:avLst/>
              <a:gdLst/>
              <a:ahLst/>
              <a:cxnLst/>
              <a:rect l="l" t="t" r="r" b="b"/>
              <a:pathLst>
                <a:path w="177145952" h="60382537">
                  <a:moveTo>
                    <a:pt x="0" y="0"/>
                  </a:moveTo>
                  <a:lnTo>
                    <a:pt x="177145952" y="0"/>
                  </a:lnTo>
                  <a:lnTo>
                    <a:pt x="177145952" y="60382537"/>
                  </a:lnTo>
                  <a:lnTo>
                    <a:pt x="0" y="603825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77290723" cy="60527319"/>
            </a:xfrm>
            <a:custGeom>
              <a:avLst/>
              <a:gdLst/>
              <a:ahLst/>
              <a:cxnLst/>
              <a:rect l="l" t="t" r="r" b="b"/>
              <a:pathLst>
                <a:path w="177290723" h="60527319">
                  <a:moveTo>
                    <a:pt x="177145950" y="60382541"/>
                  </a:moveTo>
                  <a:lnTo>
                    <a:pt x="177290723" y="60382541"/>
                  </a:lnTo>
                  <a:lnTo>
                    <a:pt x="177290723" y="60527319"/>
                  </a:lnTo>
                  <a:lnTo>
                    <a:pt x="177145950" y="60527319"/>
                  </a:lnTo>
                  <a:lnTo>
                    <a:pt x="177145950" y="6038254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0382541"/>
                  </a:lnTo>
                  <a:lnTo>
                    <a:pt x="0" y="60382541"/>
                  </a:lnTo>
                  <a:lnTo>
                    <a:pt x="0" y="144780"/>
                  </a:lnTo>
                  <a:close/>
                  <a:moveTo>
                    <a:pt x="0" y="60382541"/>
                  </a:moveTo>
                  <a:lnTo>
                    <a:pt x="144780" y="60382541"/>
                  </a:lnTo>
                  <a:lnTo>
                    <a:pt x="144780" y="60527319"/>
                  </a:lnTo>
                  <a:lnTo>
                    <a:pt x="0" y="60527319"/>
                  </a:lnTo>
                  <a:lnTo>
                    <a:pt x="0" y="60382541"/>
                  </a:lnTo>
                  <a:close/>
                  <a:moveTo>
                    <a:pt x="177145950" y="144780"/>
                  </a:moveTo>
                  <a:lnTo>
                    <a:pt x="177290723" y="144780"/>
                  </a:lnTo>
                  <a:lnTo>
                    <a:pt x="177290723" y="60382541"/>
                  </a:lnTo>
                  <a:lnTo>
                    <a:pt x="177145950" y="60382541"/>
                  </a:lnTo>
                  <a:lnTo>
                    <a:pt x="177145950" y="144780"/>
                  </a:lnTo>
                  <a:close/>
                  <a:moveTo>
                    <a:pt x="144780" y="60382541"/>
                  </a:moveTo>
                  <a:lnTo>
                    <a:pt x="177145950" y="60382541"/>
                  </a:lnTo>
                  <a:lnTo>
                    <a:pt x="177145950" y="60527319"/>
                  </a:lnTo>
                  <a:lnTo>
                    <a:pt x="144780" y="60527319"/>
                  </a:lnTo>
                  <a:lnTo>
                    <a:pt x="144780" y="60382541"/>
                  </a:lnTo>
                  <a:close/>
                  <a:moveTo>
                    <a:pt x="177145950" y="0"/>
                  </a:moveTo>
                  <a:lnTo>
                    <a:pt x="177290723" y="0"/>
                  </a:lnTo>
                  <a:lnTo>
                    <a:pt x="177290723" y="144780"/>
                  </a:lnTo>
                  <a:lnTo>
                    <a:pt x="177145950" y="144780"/>
                  </a:lnTo>
                  <a:lnTo>
                    <a:pt x="17714595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7145950" y="0"/>
                  </a:lnTo>
                  <a:lnTo>
                    <a:pt x="17714595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0" y="3148249"/>
            <a:ext cx="4169634" cy="5972132"/>
          </a:xfrm>
          <a:custGeom>
            <a:avLst/>
            <a:gdLst/>
            <a:ahLst/>
            <a:cxnLst/>
            <a:rect l="l" t="t" r="r" b="b"/>
            <a:pathLst>
              <a:path w="4169634" h="5972132">
                <a:moveTo>
                  <a:pt x="4169634" y="0"/>
                </a:moveTo>
                <a:lnTo>
                  <a:pt x="0" y="0"/>
                </a:lnTo>
                <a:lnTo>
                  <a:pt x="0" y="5972131"/>
                </a:lnTo>
                <a:lnTo>
                  <a:pt x="4169634" y="5972131"/>
                </a:lnTo>
                <a:lnTo>
                  <a:pt x="416963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00710" y="1009650"/>
            <a:ext cx="1066998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이상치 제거 후 모델링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4684" y="2853030"/>
            <a:ext cx="6653284" cy="671961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702923" y="6174737"/>
            <a:ext cx="5518439" cy="724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0"/>
              </a:lnSpc>
              <a:spcBef>
                <a:spcPct val="0"/>
              </a:spcBef>
            </a:pPr>
            <a:r>
              <a:rPr lang="en-US" sz="4585" b="1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RMSLE 약27% 감소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30025" y="4503865"/>
            <a:ext cx="5064234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6"/>
              </a:lnSpc>
              <a:spcBef>
                <a:spcPct val="0"/>
              </a:spcBef>
            </a:pPr>
            <a:r>
              <a:rPr lang="en-US" sz="3996" dirty="0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7.1006 → 5.1721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37602" y="1499208"/>
            <a:ext cx="7212797" cy="7122637"/>
          </a:xfrm>
          <a:custGeom>
            <a:avLst/>
            <a:gdLst/>
            <a:ahLst/>
            <a:cxnLst/>
            <a:rect l="l" t="t" r="r" b="b"/>
            <a:pathLst>
              <a:path w="7212797" h="7122637">
                <a:moveTo>
                  <a:pt x="0" y="0"/>
                </a:moveTo>
                <a:lnTo>
                  <a:pt x="7212796" y="0"/>
                </a:lnTo>
                <a:lnTo>
                  <a:pt x="7212796" y="7122637"/>
                </a:lnTo>
                <a:lnTo>
                  <a:pt x="0" y="7122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47912" y="9042271"/>
            <a:ext cx="3953488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78"/>
              </a:lnSpc>
              <a:spcBef>
                <a:spcPct val="0"/>
              </a:spcBef>
            </a:pPr>
            <a:r>
              <a:rPr lang="en-US" sz="2521" dirty="0" err="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자영업자</a:t>
            </a:r>
            <a:r>
              <a:rPr lang="en-US" sz="2521" dirty="0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 </a:t>
            </a:r>
            <a:r>
              <a:rPr lang="en-US" sz="2521" dirty="0" err="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수의</a:t>
            </a:r>
            <a:r>
              <a:rPr lang="en-US" sz="2521" dirty="0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 </a:t>
            </a:r>
            <a:r>
              <a:rPr lang="en-US" sz="2521" dirty="0" err="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급격한</a:t>
            </a:r>
            <a:r>
              <a:rPr lang="en-US" sz="2521" dirty="0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 </a:t>
            </a:r>
            <a:r>
              <a:rPr lang="en-US" sz="2521" dirty="0" err="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감소</a:t>
            </a:r>
            <a:endParaRPr lang="en-US" sz="2521" dirty="0">
              <a:solidFill>
                <a:srgbClr val="000000"/>
              </a:solidFill>
              <a:latin typeface="210 네버랜드 Bold"/>
              <a:ea typeface="210 네버랜드 Bold"/>
              <a:cs typeface="210 네버랜드 Bold"/>
              <a:sym typeface="210 네버랜드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684304" y="206755"/>
            <a:ext cx="6919392" cy="103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4"/>
              </a:lnSpc>
              <a:spcBef>
                <a:spcPct val="0"/>
              </a:spcBef>
            </a:pPr>
            <a:r>
              <a:rPr lang="en-US" sz="6365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프로젝트 제안 배경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3545" y="1028700"/>
            <a:ext cx="10980909" cy="6189240"/>
          </a:xfrm>
          <a:custGeom>
            <a:avLst/>
            <a:gdLst/>
            <a:ahLst/>
            <a:cxnLst/>
            <a:rect l="l" t="t" r="r" b="b"/>
            <a:pathLst>
              <a:path w="10980909" h="6189240">
                <a:moveTo>
                  <a:pt x="0" y="0"/>
                </a:moveTo>
                <a:lnTo>
                  <a:pt x="10980910" y="0"/>
                </a:lnTo>
                <a:lnTo>
                  <a:pt x="10980910" y="6189240"/>
                </a:lnTo>
                <a:lnTo>
                  <a:pt x="0" y="6189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919851">
            <a:off x="8671619" y="7455233"/>
            <a:ext cx="944761" cy="183064"/>
          </a:xfrm>
          <a:custGeom>
            <a:avLst/>
            <a:gdLst/>
            <a:ahLst/>
            <a:cxnLst/>
            <a:rect l="l" t="t" r="r" b="b"/>
            <a:pathLst>
              <a:path w="944761" h="183064">
                <a:moveTo>
                  <a:pt x="0" y="0"/>
                </a:moveTo>
                <a:lnTo>
                  <a:pt x="944762" y="0"/>
                </a:lnTo>
                <a:lnTo>
                  <a:pt x="944762" y="183064"/>
                </a:lnTo>
                <a:lnTo>
                  <a:pt x="0" y="1830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076" r="-25400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28837" y="7345157"/>
            <a:ext cx="4752086" cy="772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3"/>
              </a:lnSpc>
              <a:spcBef>
                <a:spcPct val="0"/>
              </a:spcBef>
            </a:pPr>
            <a:r>
              <a:rPr lang="en-US" sz="5052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인사이트 도출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55979" y="7255451"/>
            <a:ext cx="3714361" cy="89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5539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모델 시각화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5550" y="0"/>
            <a:ext cx="15556900" cy="10287000"/>
          </a:xfrm>
          <a:custGeom>
            <a:avLst/>
            <a:gdLst/>
            <a:ahLst/>
            <a:cxnLst/>
            <a:rect l="l" t="t" r="r" b="b"/>
            <a:pathLst>
              <a:path w="15556900" h="10287000">
                <a:moveTo>
                  <a:pt x="0" y="0"/>
                </a:moveTo>
                <a:lnTo>
                  <a:pt x="15556900" y="0"/>
                </a:lnTo>
                <a:lnTo>
                  <a:pt x="15556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5550" y="0"/>
            <a:ext cx="15556900" cy="10287000"/>
          </a:xfrm>
          <a:custGeom>
            <a:avLst/>
            <a:gdLst/>
            <a:ahLst/>
            <a:cxnLst/>
            <a:rect l="l" t="t" r="r" b="b"/>
            <a:pathLst>
              <a:path w="15556900" h="10287000">
                <a:moveTo>
                  <a:pt x="0" y="0"/>
                </a:moveTo>
                <a:lnTo>
                  <a:pt x="15556900" y="0"/>
                </a:lnTo>
                <a:lnTo>
                  <a:pt x="15556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22292" y="0"/>
            <a:ext cx="14643416" cy="10287000"/>
          </a:xfrm>
          <a:custGeom>
            <a:avLst/>
            <a:gdLst/>
            <a:ahLst/>
            <a:cxnLst/>
            <a:rect l="l" t="t" r="r" b="b"/>
            <a:pathLst>
              <a:path w="14643416" h="10287000">
                <a:moveTo>
                  <a:pt x="0" y="0"/>
                </a:moveTo>
                <a:lnTo>
                  <a:pt x="14643416" y="0"/>
                </a:lnTo>
                <a:lnTo>
                  <a:pt x="146434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73899" y="971550"/>
            <a:ext cx="8540201" cy="872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7"/>
              </a:lnSpc>
              <a:spcBef>
                <a:spcPct val="0"/>
              </a:spcBef>
            </a:pPr>
            <a:r>
              <a:rPr lang="en-US" sz="5451" b="1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인사이트 도출과정 예시</a:t>
            </a:r>
          </a:p>
        </p:txBody>
      </p:sp>
      <p:sp>
        <p:nvSpPr>
          <p:cNvPr id="3" name="Freeform 3"/>
          <p:cNvSpPr/>
          <p:nvPr/>
        </p:nvSpPr>
        <p:spPr>
          <a:xfrm>
            <a:off x="5506760" y="2539326"/>
            <a:ext cx="7274480" cy="6718974"/>
          </a:xfrm>
          <a:custGeom>
            <a:avLst/>
            <a:gdLst/>
            <a:ahLst/>
            <a:cxnLst/>
            <a:rect l="l" t="t" r="r" b="b"/>
            <a:pathLst>
              <a:path w="7274480" h="6718974">
                <a:moveTo>
                  <a:pt x="0" y="0"/>
                </a:moveTo>
                <a:lnTo>
                  <a:pt x="7274480" y="0"/>
                </a:lnTo>
                <a:lnTo>
                  <a:pt x="7274480" y="6718974"/>
                </a:lnTo>
                <a:lnTo>
                  <a:pt x="0" y="6718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5877" y="1028700"/>
            <a:ext cx="16876246" cy="7801865"/>
            <a:chOff x="0" y="0"/>
            <a:chExt cx="2119336" cy="9797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19336" cy="979766"/>
            </a:xfrm>
            <a:custGeom>
              <a:avLst/>
              <a:gdLst/>
              <a:ahLst/>
              <a:cxnLst/>
              <a:rect l="l" t="t" r="r" b="b"/>
              <a:pathLst>
                <a:path w="2119336" h="979766">
                  <a:moveTo>
                    <a:pt x="0" y="0"/>
                  </a:moveTo>
                  <a:lnTo>
                    <a:pt x="2119336" y="0"/>
                  </a:lnTo>
                  <a:lnTo>
                    <a:pt x="2119336" y="979766"/>
                  </a:lnTo>
                  <a:lnTo>
                    <a:pt x="0" y="979766"/>
                  </a:lnTo>
                  <a:close/>
                </a:path>
              </a:pathLst>
            </a:custGeom>
            <a:blipFill>
              <a:blip r:embed="rId3"/>
              <a:stretch>
                <a:fillRect t="-2184" b="-2184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5257378" y="9229725"/>
            <a:ext cx="7773245" cy="421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4"/>
              </a:lnSpc>
              <a:spcBef>
                <a:spcPct val="0"/>
              </a:spcBef>
            </a:pPr>
            <a:r>
              <a:rPr lang="en-US" sz="261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연령대 컬럼중 60대 이상 컬럼이 가장 중요도가 높음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37956" y="248812"/>
            <a:ext cx="8612088" cy="51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9"/>
              </a:lnSpc>
              <a:spcBef>
                <a:spcPct val="0"/>
              </a:spcBef>
            </a:pPr>
            <a:r>
              <a:rPr lang="en-US" sz="3168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사용자의 위치가 포함된 클러스터의 변수 중요도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515603"/>
            <a:ext cx="18288000" cy="4999154"/>
            <a:chOff x="0" y="0"/>
            <a:chExt cx="3517883" cy="9616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17883" cy="961638"/>
            </a:xfrm>
            <a:custGeom>
              <a:avLst/>
              <a:gdLst/>
              <a:ahLst/>
              <a:cxnLst/>
              <a:rect l="l" t="t" r="r" b="b"/>
              <a:pathLst>
                <a:path w="3517883" h="961638">
                  <a:moveTo>
                    <a:pt x="0" y="0"/>
                  </a:moveTo>
                  <a:lnTo>
                    <a:pt x="3517883" y="0"/>
                  </a:lnTo>
                  <a:lnTo>
                    <a:pt x="3517883" y="961638"/>
                  </a:lnTo>
                  <a:lnTo>
                    <a:pt x="0" y="961638"/>
                  </a:lnTo>
                  <a:close/>
                </a:path>
              </a:pathLst>
            </a:custGeom>
            <a:blipFill>
              <a:blip r:embed="rId3"/>
              <a:stretch>
                <a:fillRect t="-757" b="-757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8358720" y="8680786"/>
            <a:ext cx="3835763" cy="51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9"/>
              </a:lnSpc>
              <a:spcBef>
                <a:spcPct val="0"/>
              </a:spcBef>
            </a:pPr>
            <a:r>
              <a:rPr lang="en-US" sz="3168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60대 이상 연령대</a:t>
            </a:r>
          </a:p>
        </p:txBody>
      </p:sp>
      <p:sp>
        <p:nvSpPr>
          <p:cNvPr id="5" name="Freeform 5"/>
          <p:cNvSpPr/>
          <p:nvPr/>
        </p:nvSpPr>
        <p:spPr>
          <a:xfrm rot="-5400000">
            <a:off x="7364134" y="8562492"/>
            <a:ext cx="604722" cy="786893"/>
          </a:xfrm>
          <a:custGeom>
            <a:avLst/>
            <a:gdLst/>
            <a:ahLst/>
            <a:cxnLst/>
            <a:rect l="l" t="t" r="r" b="b"/>
            <a:pathLst>
              <a:path w="604722" h="786893">
                <a:moveTo>
                  <a:pt x="0" y="0"/>
                </a:moveTo>
                <a:lnTo>
                  <a:pt x="604721" y="0"/>
                </a:lnTo>
                <a:lnTo>
                  <a:pt x="604721" y="786894"/>
                </a:lnTo>
                <a:lnTo>
                  <a:pt x="0" y="7868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54762" y="7967907"/>
            <a:ext cx="12578476" cy="421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4"/>
              </a:lnSpc>
              <a:spcBef>
                <a:spcPct val="0"/>
              </a:spcBef>
            </a:pPr>
            <a:r>
              <a:rPr lang="en-US" sz="261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당월매출 금액,당월매출 건수 와의 상관관계 역시 60대 이상이  높게 나오는것을 확인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41671" y="8680786"/>
            <a:ext cx="2124824" cy="51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9"/>
              </a:lnSpc>
              <a:spcBef>
                <a:spcPct val="0"/>
              </a:spcBef>
            </a:pPr>
            <a:r>
              <a:rPr lang="en-US" sz="3168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수요일</a:t>
            </a:r>
          </a:p>
        </p:txBody>
      </p:sp>
      <p:sp>
        <p:nvSpPr>
          <p:cNvPr id="8" name="Freeform 8"/>
          <p:cNvSpPr/>
          <p:nvPr/>
        </p:nvSpPr>
        <p:spPr>
          <a:xfrm rot="-5400000">
            <a:off x="12050522" y="8562492"/>
            <a:ext cx="604722" cy="786893"/>
          </a:xfrm>
          <a:custGeom>
            <a:avLst/>
            <a:gdLst/>
            <a:ahLst/>
            <a:cxnLst/>
            <a:rect l="l" t="t" r="r" b="b"/>
            <a:pathLst>
              <a:path w="604722" h="786893">
                <a:moveTo>
                  <a:pt x="0" y="0"/>
                </a:moveTo>
                <a:lnTo>
                  <a:pt x="604722" y="0"/>
                </a:lnTo>
                <a:lnTo>
                  <a:pt x="604722" y="786894"/>
                </a:lnTo>
                <a:lnTo>
                  <a:pt x="0" y="7868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095540" y="355746"/>
            <a:ext cx="8096920" cy="51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9"/>
              </a:lnSpc>
              <a:spcBef>
                <a:spcPct val="0"/>
              </a:spcBef>
            </a:pPr>
            <a:r>
              <a:rPr lang="en-US" sz="3168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사용자의 위치가 포함된 클러스터의 상관관계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88125" y="-129516"/>
            <a:ext cx="11651570" cy="10416516"/>
            <a:chOff x="0" y="0"/>
            <a:chExt cx="125942661" cy="112592868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25797881" cy="112448085"/>
            </a:xfrm>
            <a:custGeom>
              <a:avLst/>
              <a:gdLst/>
              <a:ahLst/>
              <a:cxnLst/>
              <a:rect l="l" t="t" r="r" b="b"/>
              <a:pathLst>
                <a:path w="125797881" h="112448085">
                  <a:moveTo>
                    <a:pt x="0" y="0"/>
                  </a:moveTo>
                  <a:lnTo>
                    <a:pt x="125797881" y="0"/>
                  </a:lnTo>
                  <a:lnTo>
                    <a:pt x="125797881" y="112448085"/>
                  </a:lnTo>
                  <a:lnTo>
                    <a:pt x="0" y="1124480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DD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5942663" cy="112592867"/>
            </a:xfrm>
            <a:custGeom>
              <a:avLst/>
              <a:gdLst/>
              <a:ahLst/>
              <a:cxnLst/>
              <a:rect l="l" t="t" r="r" b="b"/>
              <a:pathLst>
                <a:path w="125942663" h="112592867">
                  <a:moveTo>
                    <a:pt x="125797878" y="112448082"/>
                  </a:moveTo>
                  <a:lnTo>
                    <a:pt x="125942663" y="112448082"/>
                  </a:lnTo>
                  <a:lnTo>
                    <a:pt x="125942663" y="112592867"/>
                  </a:lnTo>
                  <a:lnTo>
                    <a:pt x="125797878" y="112592867"/>
                  </a:lnTo>
                  <a:lnTo>
                    <a:pt x="125797878" y="11244808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2448082"/>
                  </a:lnTo>
                  <a:lnTo>
                    <a:pt x="0" y="112448082"/>
                  </a:lnTo>
                  <a:lnTo>
                    <a:pt x="0" y="144780"/>
                  </a:lnTo>
                  <a:close/>
                  <a:moveTo>
                    <a:pt x="0" y="112448082"/>
                  </a:moveTo>
                  <a:lnTo>
                    <a:pt x="144780" y="112448082"/>
                  </a:lnTo>
                  <a:lnTo>
                    <a:pt x="144780" y="112592867"/>
                  </a:lnTo>
                  <a:lnTo>
                    <a:pt x="0" y="112592867"/>
                  </a:lnTo>
                  <a:lnTo>
                    <a:pt x="0" y="112448082"/>
                  </a:lnTo>
                  <a:close/>
                  <a:moveTo>
                    <a:pt x="125797878" y="144780"/>
                  </a:moveTo>
                  <a:lnTo>
                    <a:pt x="125942663" y="144780"/>
                  </a:lnTo>
                  <a:lnTo>
                    <a:pt x="125942663" y="112448082"/>
                  </a:lnTo>
                  <a:lnTo>
                    <a:pt x="125797878" y="112448082"/>
                  </a:lnTo>
                  <a:lnTo>
                    <a:pt x="125797878" y="144780"/>
                  </a:lnTo>
                  <a:close/>
                  <a:moveTo>
                    <a:pt x="144780" y="112448082"/>
                  </a:moveTo>
                  <a:lnTo>
                    <a:pt x="125797878" y="112448082"/>
                  </a:lnTo>
                  <a:lnTo>
                    <a:pt x="125797878" y="112592867"/>
                  </a:lnTo>
                  <a:lnTo>
                    <a:pt x="144780" y="112592867"/>
                  </a:lnTo>
                  <a:lnTo>
                    <a:pt x="144780" y="112448082"/>
                  </a:lnTo>
                  <a:close/>
                  <a:moveTo>
                    <a:pt x="125797878" y="0"/>
                  </a:moveTo>
                  <a:lnTo>
                    <a:pt x="125942663" y="0"/>
                  </a:lnTo>
                  <a:lnTo>
                    <a:pt x="125942663" y="144780"/>
                  </a:lnTo>
                  <a:lnTo>
                    <a:pt x="125797878" y="144780"/>
                  </a:lnTo>
                  <a:lnTo>
                    <a:pt x="12579787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5797878" y="0"/>
                  </a:lnTo>
                  <a:lnTo>
                    <a:pt x="12579787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844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6988125" y="6845300"/>
            <a:ext cx="12445722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6988125" y="3422650"/>
            <a:ext cx="12445722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7671805" y="8226425"/>
            <a:ext cx="10454609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90"/>
              </a:lnSpc>
              <a:spcBef>
                <a:spcPct val="0"/>
              </a:spcBef>
            </a:pPr>
            <a:r>
              <a:rPr lang="en-US" sz="3300" b="1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60대 이상 손님들이 좋아할만한 메뉴 개발, 이벤트 시행.</a:t>
            </a:r>
          </a:p>
        </p:txBody>
      </p:sp>
      <p:sp>
        <p:nvSpPr>
          <p:cNvPr id="8" name="Freeform 8"/>
          <p:cNvSpPr/>
          <p:nvPr/>
        </p:nvSpPr>
        <p:spPr>
          <a:xfrm>
            <a:off x="1495188" y="3751872"/>
            <a:ext cx="6176617" cy="10294361"/>
          </a:xfrm>
          <a:custGeom>
            <a:avLst/>
            <a:gdLst/>
            <a:ahLst/>
            <a:cxnLst/>
            <a:rect l="l" t="t" r="r" b="b"/>
            <a:pathLst>
              <a:path w="6176617" h="10294361">
                <a:moveTo>
                  <a:pt x="0" y="0"/>
                </a:moveTo>
                <a:lnTo>
                  <a:pt x="6176617" y="0"/>
                </a:lnTo>
                <a:lnTo>
                  <a:pt x="6176617" y="10294361"/>
                </a:lnTo>
                <a:lnTo>
                  <a:pt x="0" y="102943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529163" y="1214908"/>
            <a:ext cx="917924" cy="846785"/>
          </a:xfrm>
          <a:custGeom>
            <a:avLst/>
            <a:gdLst/>
            <a:ahLst/>
            <a:cxnLst/>
            <a:rect l="l" t="t" r="r" b="b"/>
            <a:pathLst>
              <a:path w="917924" h="846785">
                <a:moveTo>
                  <a:pt x="0" y="0"/>
                </a:moveTo>
                <a:lnTo>
                  <a:pt x="917924" y="0"/>
                </a:lnTo>
                <a:lnTo>
                  <a:pt x="917924" y="846784"/>
                </a:lnTo>
                <a:lnTo>
                  <a:pt x="0" y="846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028700"/>
            <a:ext cx="4849399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인사이트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71805" y="1359218"/>
            <a:ext cx="9587495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90"/>
              </a:lnSpc>
              <a:spcBef>
                <a:spcPct val="0"/>
              </a:spcBef>
            </a:pPr>
            <a:r>
              <a:rPr lang="en-US" sz="3300" b="1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수요일에 제고를 좀더 쌓아두시는걸 추천.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71805" y="4799660"/>
            <a:ext cx="9587495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90"/>
              </a:lnSpc>
              <a:spcBef>
                <a:spcPct val="0"/>
              </a:spcBef>
            </a:pPr>
            <a:r>
              <a:rPr lang="en-US" sz="3300" b="1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수요일에 인력을 늘리시는걸 추천.</a:t>
            </a:r>
          </a:p>
        </p:txBody>
      </p:sp>
      <p:sp>
        <p:nvSpPr>
          <p:cNvPr id="13" name="Freeform 13"/>
          <p:cNvSpPr/>
          <p:nvPr/>
        </p:nvSpPr>
        <p:spPr>
          <a:xfrm>
            <a:off x="6529163" y="4655350"/>
            <a:ext cx="917924" cy="846785"/>
          </a:xfrm>
          <a:custGeom>
            <a:avLst/>
            <a:gdLst/>
            <a:ahLst/>
            <a:cxnLst/>
            <a:rect l="l" t="t" r="r" b="b"/>
            <a:pathLst>
              <a:path w="917924" h="846785">
                <a:moveTo>
                  <a:pt x="0" y="0"/>
                </a:moveTo>
                <a:lnTo>
                  <a:pt x="917924" y="0"/>
                </a:lnTo>
                <a:lnTo>
                  <a:pt x="917924" y="846784"/>
                </a:lnTo>
                <a:lnTo>
                  <a:pt x="0" y="846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529163" y="8082115"/>
            <a:ext cx="917924" cy="846785"/>
          </a:xfrm>
          <a:custGeom>
            <a:avLst/>
            <a:gdLst/>
            <a:ahLst/>
            <a:cxnLst/>
            <a:rect l="l" t="t" r="r" b="b"/>
            <a:pathLst>
              <a:path w="917924" h="846785">
                <a:moveTo>
                  <a:pt x="0" y="0"/>
                </a:moveTo>
                <a:lnTo>
                  <a:pt x="917924" y="0"/>
                </a:lnTo>
                <a:lnTo>
                  <a:pt x="917924" y="846785"/>
                </a:lnTo>
                <a:lnTo>
                  <a:pt x="0" y="8467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65960"/>
            <a:ext cx="18288000" cy="7292340"/>
          </a:xfrm>
          <a:custGeom>
            <a:avLst/>
            <a:gdLst/>
            <a:ahLst/>
            <a:cxnLst/>
            <a:rect l="l" t="t" r="r" b="b"/>
            <a:pathLst>
              <a:path w="18288000" h="7292340">
                <a:moveTo>
                  <a:pt x="0" y="0"/>
                </a:moveTo>
                <a:lnTo>
                  <a:pt x="18288000" y="0"/>
                </a:lnTo>
                <a:lnTo>
                  <a:pt x="18288000" y="7292340"/>
                </a:lnTo>
                <a:lnTo>
                  <a:pt x="0" y="729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35057" y="981075"/>
            <a:ext cx="8617885" cy="641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3"/>
              </a:lnSpc>
              <a:spcBef>
                <a:spcPct val="0"/>
              </a:spcBef>
            </a:pPr>
            <a:r>
              <a:rPr lang="en-US" sz="397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사용자 위치 포함한 군집 시각화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91690"/>
            <a:ext cx="18288000" cy="6103620"/>
          </a:xfrm>
          <a:custGeom>
            <a:avLst/>
            <a:gdLst/>
            <a:ahLst/>
            <a:cxnLst/>
            <a:rect l="l" t="t" r="r" b="b"/>
            <a:pathLst>
              <a:path w="18288000" h="6103620">
                <a:moveTo>
                  <a:pt x="0" y="0"/>
                </a:moveTo>
                <a:lnTo>
                  <a:pt x="18288000" y="0"/>
                </a:lnTo>
                <a:lnTo>
                  <a:pt x="18288000" y="6103620"/>
                </a:lnTo>
                <a:lnTo>
                  <a:pt x="0" y="610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79002" y="981075"/>
            <a:ext cx="9729996" cy="641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3"/>
              </a:lnSpc>
              <a:spcBef>
                <a:spcPct val="0"/>
              </a:spcBef>
            </a:pPr>
            <a:r>
              <a:rPr lang="en-US" sz="397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클러스터 기반 지역분석 상관관계 시각화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90453" y="2562862"/>
            <a:ext cx="6309100" cy="5480461"/>
          </a:xfrm>
          <a:custGeom>
            <a:avLst/>
            <a:gdLst/>
            <a:ahLst/>
            <a:cxnLst/>
            <a:rect l="l" t="t" r="r" b="b"/>
            <a:pathLst>
              <a:path w="6309100" h="5480461">
                <a:moveTo>
                  <a:pt x="0" y="0"/>
                </a:moveTo>
                <a:lnTo>
                  <a:pt x="6309100" y="0"/>
                </a:lnTo>
                <a:lnTo>
                  <a:pt x="6309100" y="5480460"/>
                </a:lnTo>
                <a:lnTo>
                  <a:pt x="0" y="5480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194" b="-7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88447" y="2234153"/>
            <a:ext cx="7202007" cy="5818694"/>
          </a:xfrm>
          <a:custGeom>
            <a:avLst/>
            <a:gdLst/>
            <a:ahLst/>
            <a:cxnLst/>
            <a:rect l="l" t="t" r="r" b="b"/>
            <a:pathLst>
              <a:path w="7202007" h="5818694">
                <a:moveTo>
                  <a:pt x="0" y="0"/>
                </a:moveTo>
                <a:lnTo>
                  <a:pt x="7202006" y="0"/>
                </a:lnTo>
                <a:lnTo>
                  <a:pt x="7202006" y="5818694"/>
                </a:lnTo>
                <a:lnTo>
                  <a:pt x="0" y="5818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684304" y="206755"/>
            <a:ext cx="6919392" cy="103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4"/>
              </a:lnSpc>
              <a:spcBef>
                <a:spcPct val="0"/>
              </a:spcBef>
            </a:pPr>
            <a:r>
              <a:rPr lang="en-US" sz="6365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프로젝트 제안 배경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46207" y="8395591"/>
            <a:ext cx="427859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  <a:spcBef>
                <a:spcPct val="0"/>
              </a:spcBef>
            </a:pPr>
            <a:r>
              <a:rPr lang="en-US" sz="2710" dirty="0" err="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많은</a:t>
            </a:r>
            <a:r>
              <a:rPr lang="en-US" sz="2710" dirty="0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 </a:t>
            </a:r>
            <a:r>
              <a:rPr lang="en-US" sz="2710" dirty="0" err="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자영업자의</a:t>
            </a:r>
            <a:r>
              <a:rPr lang="en-US" sz="2710" dirty="0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 </a:t>
            </a:r>
            <a:r>
              <a:rPr lang="en-US" sz="2710" dirty="0" err="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폐업</a:t>
            </a:r>
            <a:r>
              <a:rPr lang="en-US" sz="2710" dirty="0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 </a:t>
            </a:r>
            <a:r>
              <a:rPr lang="en-US" sz="2710" dirty="0" err="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고려</a:t>
            </a:r>
            <a:endParaRPr lang="en-US" sz="2710" dirty="0">
              <a:solidFill>
                <a:srgbClr val="000000"/>
              </a:solidFill>
              <a:latin typeface="210 네버랜드 Bold"/>
              <a:ea typeface="210 네버랜드 Bold"/>
              <a:cs typeface="210 네버랜드 Bold"/>
              <a:sym typeface="210 네버랜드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78402" y="8395591"/>
            <a:ext cx="307099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  <a:spcBef>
                <a:spcPct val="0"/>
              </a:spcBef>
            </a:pPr>
            <a:r>
              <a:rPr lang="en-US" sz="2710" dirty="0" err="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원자재의</a:t>
            </a:r>
            <a:r>
              <a:rPr lang="en-US" sz="2710" dirty="0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 </a:t>
            </a:r>
            <a:r>
              <a:rPr lang="en-US" sz="2710" dirty="0" err="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비용증가</a:t>
            </a:r>
            <a:endParaRPr lang="en-US" sz="2710" dirty="0">
              <a:solidFill>
                <a:srgbClr val="000000"/>
              </a:solidFill>
              <a:latin typeface="210 네버랜드 Bold"/>
              <a:ea typeface="210 네버랜드 Bold"/>
              <a:cs typeface="210 네버랜드 Bold"/>
              <a:sym typeface="210 네버랜드 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760220"/>
            <a:ext cx="18288000" cy="8526780"/>
          </a:xfrm>
          <a:custGeom>
            <a:avLst/>
            <a:gdLst/>
            <a:ahLst/>
            <a:cxnLst/>
            <a:rect l="l" t="t" r="r" b="b"/>
            <a:pathLst>
              <a:path w="18288000" h="8526780">
                <a:moveTo>
                  <a:pt x="0" y="0"/>
                </a:moveTo>
                <a:lnTo>
                  <a:pt x="18288000" y="0"/>
                </a:lnTo>
                <a:lnTo>
                  <a:pt x="18288000" y="8526780"/>
                </a:lnTo>
                <a:lnTo>
                  <a:pt x="0" y="8526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15428" y="981075"/>
            <a:ext cx="10457145" cy="641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3"/>
              </a:lnSpc>
              <a:spcBef>
                <a:spcPct val="0"/>
              </a:spcBef>
            </a:pPr>
            <a:r>
              <a:rPr lang="en-US" sz="397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클러스터 기반 지역분석 변수 중요도 시각화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235512"/>
            <a:ext cx="18288000" cy="5815976"/>
          </a:xfrm>
          <a:custGeom>
            <a:avLst/>
            <a:gdLst/>
            <a:ahLst/>
            <a:cxnLst/>
            <a:rect l="l" t="t" r="r" b="b"/>
            <a:pathLst>
              <a:path w="18288000" h="5815976">
                <a:moveTo>
                  <a:pt x="0" y="0"/>
                </a:moveTo>
                <a:lnTo>
                  <a:pt x="18288000" y="0"/>
                </a:lnTo>
                <a:lnTo>
                  <a:pt x="18288000" y="5815976"/>
                </a:lnTo>
                <a:lnTo>
                  <a:pt x="0" y="5815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79" b="-207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76414" y="981075"/>
            <a:ext cx="10735172" cy="641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3"/>
              </a:lnSpc>
              <a:spcBef>
                <a:spcPct val="0"/>
              </a:spcBef>
            </a:pPr>
            <a:r>
              <a:rPr lang="en-US" sz="397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클러스터 기반 지역분석을 통한 인사이트 제공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617470"/>
            <a:ext cx="18288000" cy="5052060"/>
          </a:xfrm>
          <a:custGeom>
            <a:avLst/>
            <a:gdLst/>
            <a:ahLst/>
            <a:cxnLst/>
            <a:rect l="l" t="t" r="r" b="b"/>
            <a:pathLst>
              <a:path w="18288000" h="5052060">
                <a:moveTo>
                  <a:pt x="0" y="0"/>
                </a:moveTo>
                <a:lnTo>
                  <a:pt x="18288000" y="0"/>
                </a:lnTo>
                <a:lnTo>
                  <a:pt x="18288000" y="5052060"/>
                </a:lnTo>
                <a:lnTo>
                  <a:pt x="0" y="5052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19144" y="990600"/>
            <a:ext cx="4249713" cy="51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9"/>
              </a:lnSpc>
              <a:spcBef>
                <a:spcPct val="0"/>
              </a:spcBef>
            </a:pPr>
            <a:r>
              <a:rPr lang="en-US" sz="3168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인사이트 기반 제고관리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874520"/>
            <a:ext cx="18288000" cy="6537960"/>
          </a:xfrm>
          <a:custGeom>
            <a:avLst/>
            <a:gdLst/>
            <a:ahLst/>
            <a:cxnLst/>
            <a:rect l="l" t="t" r="r" b="b"/>
            <a:pathLst>
              <a:path w="18288000" h="6537960">
                <a:moveTo>
                  <a:pt x="0" y="0"/>
                </a:moveTo>
                <a:lnTo>
                  <a:pt x="18288000" y="0"/>
                </a:lnTo>
                <a:lnTo>
                  <a:pt x="18288000" y="6537960"/>
                </a:lnTo>
                <a:lnTo>
                  <a:pt x="0" y="653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890823" y="990600"/>
            <a:ext cx="4249713" cy="51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9"/>
              </a:lnSpc>
              <a:spcBef>
                <a:spcPct val="0"/>
              </a:spcBef>
            </a:pPr>
            <a:r>
              <a:rPr lang="en-US" sz="3168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인사이트 기반 인력관리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98144" y="5681397"/>
            <a:ext cx="4750368" cy="613009"/>
            <a:chOff x="0" y="0"/>
            <a:chExt cx="3494442" cy="4509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94442" cy="450939"/>
            </a:xfrm>
            <a:custGeom>
              <a:avLst/>
              <a:gdLst/>
              <a:ahLst/>
              <a:cxnLst/>
              <a:rect l="l" t="t" r="r" b="b"/>
              <a:pathLst>
                <a:path w="3494442" h="450939">
                  <a:moveTo>
                    <a:pt x="162975" y="0"/>
                  </a:moveTo>
                  <a:lnTo>
                    <a:pt x="3331466" y="0"/>
                  </a:lnTo>
                  <a:cubicBezTo>
                    <a:pt x="3374690" y="0"/>
                    <a:pt x="3416144" y="17171"/>
                    <a:pt x="3446707" y="47734"/>
                  </a:cubicBezTo>
                  <a:cubicBezTo>
                    <a:pt x="3477271" y="78298"/>
                    <a:pt x="3494442" y="119751"/>
                    <a:pt x="3494442" y="162975"/>
                  </a:cubicBezTo>
                  <a:lnTo>
                    <a:pt x="3494442" y="287963"/>
                  </a:lnTo>
                  <a:cubicBezTo>
                    <a:pt x="3494442" y="331187"/>
                    <a:pt x="3477271" y="372641"/>
                    <a:pt x="3446707" y="403204"/>
                  </a:cubicBezTo>
                  <a:cubicBezTo>
                    <a:pt x="3416144" y="433768"/>
                    <a:pt x="3374690" y="450939"/>
                    <a:pt x="3331466" y="450939"/>
                  </a:cubicBezTo>
                  <a:lnTo>
                    <a:pt x="162975" y="450939"/>
                  </a:lnTo>
                  <a:cubicBezTo>
                    <a:pt x="119751" y="450939"/>
                    <a:pt x="78298" y="433768"/>
                    <a:pt x="47734" y="403204"/>
                  </a:cubicBezTo>
                  <a:cubicBezTo>
                    <a:pt x="17171" y="372641"/>
                    <a:pt x="0" y="331187"/>
                    <a:pt x="0" y="287963"/>
                  </a:cubicBezTo>
                  <a:lnTo>
                    <a:pt x="0" y="162975"/>
                  </a:lnTo>
                  <a:cubicBezTo>
                    <a:pt x="0" y="119751"/>
                    <a:pt x="17171" y="78298"/>
                    <a:pt x="47734" y="47734"/>
                  </a:cubicBezTo>
                  <a:cubicBezTo>
                    <a:pt x="78298" y="17171"/>
                    <a:pt x="119751" y="0"/>
                    <a:pt x="16297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94442" cy="489039"/>
            </a:xfrm>
            <a:prstGeom prst="rect">
              <a:avLst/>
            </a:prstGeom>
          </p:spPr>
          <p:txBody>
            <a:bodyPr lIns="24384" tIns="24384" rIns="24384" bIns="24384" rtlCol="0" anchor="ctr"/>
            <a:lstStyle/>
            <a:p>
              <a:pPr algn="ctr">
                <a:lnSpc>
                  <a:spcPts val="203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67207" y="4002119"/>
            <a:ext cx="9353587" cy="1391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9"/>
              </a:lnSpc>
            </a:pPr>
            <a:r>
              <a:rPr lang="en-US" sz="9224" spc="-92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감사합니다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06824" y="5710406"/>
            <a:ext cx="1333008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QnA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14006" y="5345967"/>
            <a:ext cx="1959694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952500"/>
            <a:ext cx="6897901" cy="8229600"/>
          </a:xfrm>
          <a:custGeom>
            <a:avLst/>
            <a:gdLst/>
            <a:ahLst/>
            <a:cxnLst/>
            <a:rect l="l" t="t" r="r" b="b"/>
            <a:pathLst>
              <a:path w="6897901" h="8229600">
                <a:moveTo>
                  <a:pt x="0" y="0"/>
                </a:moveTo>
                <a:lnTo>
                  <a:pt x="6897901" y="0"/>
                </a:lnTo>
                <a:lnTo>
                  <a:pt x="689790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144000" y="1680787"/>
            <a:ext cx="7948030" cy="2050142"/>
            <a:chOff x="0" y="0"/>
            <a:chExt cx="10597373" cy="2733522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0597373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 b="1">
                  <a:solidFill>
                    <a:srgbClr val="000000"/>
                  </a:solidFill>
                  <a:latin typeface="Tlab 레트로라이프 Bold"/>
                  <a:ea typeface="Tlab 레트로라이프 Bold"/>
                  <a:cs typeface="Tlab 레트로라이프 Bold"/>
                  <a:sym typeface="Tlab 레트로라이프 Bold"/>
                </a:rPr>
                <a:t>Overview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42761"/>
              <a:ext cx="10597373" cy="590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000000"/>
                  </a:solidFill>
                  <a:latin typeface="Tlab 레트로라이프 Bold"/>
                  <a:ea typeface="Tlab 레트로라이프 Bold"/>
                  <a:cs typeface="Tlab 레트로라이프 Bold"/>
                  <a:sym typeface="Tlab 레트로라이프 Bold"/>
                </a:rPr>
                <a:t>유동인구,</a:t>
              </a:r>
              <a:r>
                <a:rPr lang="en-US" sz="2800" b="1" u="none">
                  <a:solidFill>
                    <a:srgbClr val="000000"/>
                  </a:solidFill>
                  <a:latin typeface="Tlab 레트로라이프 Bold"/>
                  <a:ea typeface="Tlab 레트로라이프 Bold"/>
                  <a:cs typeface="Tlab 레트로라이프 Bold"/>
                  <a:sym typeface="Tlab 레트로라이프 Bold"/>
                </a:rPr>
                <a:t> 외부 요인 기반의 상권 매출 예측 모델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144000" y="6155934"/>
            <a:ext cx="2514600" cy="388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1.데이터 </a:t>
            </a:r>
            <a:r>
              <a:rPr lang="en-US" sz="2500" dirty="0" err="1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전처리</a:t>
            </a:r>
            <a:endParaRPr lang="en-US" sz="2500" dirty="0">
              <a:solidFill>
                <a:srgbClr val="000000"/>
              </a:solidFill>
              <a:latin typeface="210 네버랜드"/>
              <a:ea typeface="210 네버랜드"/>
              <a:cs typeface="210 네버랜드"/>
              <a:sym typeface="210 네버랜드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69078" y="8306766"/>
            <a:ext cx="4699322" cy="388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3.모델 </a:t>
            </a:r>
            <a:r>
              <a:rPr lang="en-US" sz="2500" dirty="0" err="1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시각화</a:t>
            </a:r>
            <a:r>
              <a:rPr lang="en-US" sz="2500" dirty="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및</a:t>
            </a:r>
            <a:r>
              <a:rPr lang="en-US" sz="2500" dirty="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인사이트</a:t>
            </a:r>
            <a:r>
              <a:rPr lang="en-US" sz="2500" dirty="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도출</a:t>
            </a:r>
            <a:endParaRPr lang="en-US" sz="2500" dirty="0">
              <a:solidFill>
                <a:srgbClr val="000000"/>
              </a:solidFill>
              <a:latin typeface="210 네버랜드"/>
              <a:ea typeface="210 네버랜드"/>
              <a:cs typeface="210 네버랜드"/>
              <a:sym typeface="210 네버랜드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69078" y="7230440"/>
            <a:ext cx="1498922" cy="38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2 </a:t>
            </a:r>
            <a:r>
              <a:rPr lang="en-US" sz="2500" dirty="0" err="1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모델링</a:t>
            </a:r>
            <a:endParaRPr lang="en-US" sz="2500" dirty="0">
              <a:solidFill>
                <a:srgbClr val="000000"/>
              </a:solidFill>
              <a:latin typeface="210 네버랜드"/>
              <a:ea typeface="210 네버랜드"/>
              <a:cs typeface="210 네버랜드"/>
              <a:sym typeface="210 네버랜드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44000" y="9383090"/>
            <a:ext cx="236220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4. </a:t>
            </a:r>
            <a:r>
              <a:rPr lang="en-US" sz="2500" dirty="0" err="1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웹사이트</a:t>
            </a:r>
            <a:r>
              <a:rPr lang="en-US" sz="2500" dirty="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 UI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00" y="0"/>
            <a:ext cx="18275300" cy="6172200"/>
            <a:chOff x="0" y="0"/>
            <a:chExt cx="2831322" cy="9562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322" cy="956235"/>
            </a:xfrm>
            <a:custGeom>
              <a:avLst/>
              <a:gdLst/>
              <a:ahLst/>
              <a:cxnLst/>
              <a:rect l="l" t="t" r="r" b="b"/>
              <a:pathLst>
                <a:path w="2831322" h="956235">
                  <a:moveTo>
                    <a:pt x="0" y="0"/>
                  </a:moveTo>
                  <a:lnTo>
                    <a:pt x="2831322" y="0"/>
                  </a:lnTo>
                  <a:lnTo>
                    <a:pt x="2831322" y="956235"/>
                  </a:lnTo>
                  <a:lnTo>
                    <a:pt x="0" y="956235"/>
                  </a:lnTo>
                  <a:close/>
                </a:path>
              </a:pathLst>
            </a:custGeom>
            <a:blipFill>
              <a:blip r:embed="rId3"/>
              <a:stretch>
                <a:fillRect t="-335" b="-33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6774022" y="6403271"/>
            <a:ext cx="597581" cy="597581"/>
          </a:xfrm>
          <a:custGeom>
            <a:avLst/>
            <a:gdLst/>
            <a:ahLst/>
            <a:cxnLst/>
            <a:rect l="l" t="t" r="r" b="b"/>
            <a:pathLst>
              <a:path w="597581" h="597581">
                <a:moveTo>
                  <a:pt x="0" y="0"/>
                </a:moveTo>
                <a:lnTo>
                  <a:pt x="597581" y="0"/>
                </a:lnTo>
                <a:lnTo>
                  <a:pt x="597581" y="597581"/>
                </a:lnTo>
                <a:lnTo>
                  <a:pt x="0" y="597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792221" y="7812889"/>
            <a:ext cx="4716257" cy="106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49"/>
              </a:lnSpc>
            </a:pPr>
            <a:r>
              <a:rPr lang="en-US" sz="6499">
                <a:solidFill>
                  <a:srgbClr val="000000"/>
                </a:solidFill>
                <a:latin typeface="210 연필스케치"/>
                <a:ea typeface="210 연필스케치"/>
                <a:cs typeface="210 연필스케치"/>
                <a:sym typeface="210 연필스케치"/>
              </a:rPr>
              <a:t>메인 데이터셋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39325" y="6432261"/>
            <a:ext cx="2752425" cy="497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8"/>
              </a:lnSpc>
            </a:pPr>
            <a:r>
              <a:rPr lang="en-US" sz="2968">
                <a:solidFill>
                  <a:srgbClr val="000000"/>
                </a:solidFill>
                <a:latin typeface="210 연필스케치"/>
                <a:ea typeface="210 연필스케치"/>
                <a:cs typeface="210 연필스케치"/>
                <a:sym typeface="210 연필스케치"/>
              </a:rPr>
              <a:t>시간대별 유동인구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47828" y="6432261"/>
            <a:ext cx="2324690" cy="497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8"/>
              </a:lnSpc>
            </a:pPr>
            <a:r>
              <a:rPr lang="en-US" sz="2968">
                <a:solidFill>
                  <a:srgbClr val="000000"/>
                </a:solidFill>
                <a:latin typeface="210 연필스케치"/>
                <a:ea typeface="210 연필스케치"/>
                <a:cs typeface="210 연필스케치"/>
                <a:sym typeface="210 연필스케치"/>
              </a:rPr>
              <a:t>상권 매출 정보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43259" y="6432261"/>
            <a:ext cx="1511994" cy="497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8"/>
              </a:lnSpc>
            </a:pPr>
            <a:r>
              <a:rPr lang="en-US" sz="2968">
                <a:solidFill>
                  <a:srgbClr val="000000"/>
                </a:solidFill>
                <a:latin typeface="210 연필스케치"/>
                <a:ea typeface="210 연필스케치"/>
                <a:cs typeface="210 연필스케치"/>
                <a:sym typeface="210 연필스케치"/>
              </a:rPr>
              <a:t>공휴일 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56896" y="6432261"/>
            <a:ext cx="891779" cy="497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8"/>
              </a:lnSpc>
            </a:pPr>
            <a:r>
              <a:rPr lang="en-US" sz="2968">
                <a:solidFill>
                  <a:srgbClr val="000000"/>
                </a:solidFill>
                <a:latin typeface="210 연필스케치"/>
                <a:ea typeface="210 연필스케치"/>
                <a:cs typeface="210 연필스케치"/>
                <a:sym typeface="210 연필스케치"/>
              </a:rPr>
              <a:t>날씨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169453" y="6405816"/>
            <a:ext cx="597581" cy="597581"/>
          </a:xfrm>
          <a:custGeom>
            <a:avLst/>
            <a:gdLst/>
            <a:ahLst/>
            <a:cxnLst/>
            <a:rect l="l" t="t" r="r" b="b"/>
            <a:pathLst>
              <a:path w="597581" h="597581">
                <a:moveTo>
                  <a:pt x="0" y="0"/>
                </a:moveTo>
                <a:lnTo>
                  <a:pt x="597581" y="0"/>
                </a:lnTo>
                <a:lnTo>
                  <a:pt x="597581" y="597580"/>
                </a:lnTo>
                <a:lnTo>
                  <a:pt x="0" y="597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755278" y="6405816"/>
            <a:ext cx="597581" cy="597581"/>
          </a:xfrm>
          <a:custGeom>
            <a:avLst/>
            <a:gdLst/>
            <a:ahLst/>
            <a:cxnLst/>
            <a:rect l="l" t="t" r="r" b="b"/>
            <a:pathLst>
              <a:path w="597581" h="597581">
                <a:moveTo>
                  <a:pt x="0" y="0"/>
                </a:moveTo>
                <a:lnTo>
                  <a:pt x="597581" y="0"/>
                </a:lnTo>
                <a:lnTo>
                  <a:pt x="597581" y="597580"/>
                </a:lnTo>
                <a:lnTo>
                  <a:pt x="0" y="597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1452" y="-229997"/>
            <a:ext cx="18790904" cy="7738274"/>
            <a:chOff x="0" y="0"/>
            <a:chExt cx="203112231" cy="836435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202967446" cy="83498782"/>
            </a:xfrm>
            <a:custGeom>
              <a:avLst/>
              <a:gdLst/>
              <a:ahLst/>
              <a:cxnLst/>
              <a:rect l="l" t="t" r="r" b="b"/>
              <a:pathLst>
                <a:path w="202967446" h="83498782">
                  <a:moveTo>
                    <a:pt x="0" y="0"/>
                  </a:moveTo>
                  <a:lnTo>
                    <a:pt x="202967446" y="0"/>
                  </a:lnTo>
                  <a:lnTo>
                    <a:pt x="202967446" y="83498782"/>
                  </a:lnTo>
                  <a:lnTo>
                    <a:pt x="0" y="83498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03112229" cy="83643564"/>
            </a:xfrm>
            <a:custGeom>
              <a:avLst/>
              <a:gdLst/>
              <a:ahLst/>
              <a:cxnLst/>
              <a:rect l="l" t="t" r="r" b="b"/>
              <a:pathLst>
                <a:path w="203112229" h="83643564">
                  <a:moveTo>
                    <a:pt x="202967456" y="83498779"/>
                  </a:moveTo>
                  <a:lnTo>
                    <a:pt x="203112229" y="83498779"/>
                  </a:lnTo>
                  <a:lnTo>
                    <a:pt x="203112229" y="83643564"/>
                  </a:lnTo>
                  <a:lnTo>
                    <a:pt x="202967456" y="83643564"/>
                  </a:lnTo>
                  <a:lnTo>
                    <a:pt x="202967456" y="8349877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3498779"/>
                  </a:lnTo>
                  <a:lnTo>
                    <a:pt x="0" y="83498779"/>
                  </a:lnTo>
                  <a:lnTo>
                    <a:pt x="0" y="144780"/>
                  </a:lnTo>
                  <a:close/>
                  <a:moveTo>
                    <a:pt x="0" y="83498779"/>
                  </a:moveTo>
                  <a:lnTo>
                    <a:pt x="144780" y="83498779"/>
                  </a:lnTo>
                  <a:lnTo>
                    <a:pt x="144780" y="83643564"/>
                  </a:lnTo>
                  <a:lnTo>
                    <a:pt x="0" y="83643564"/>
                  </a:lnTo>
                  <a:lnTo>
                    <a:pt x="0" y="83498779"/>
                  </a:lnTo>
                  <a:close/>
                  <a:moveTo>
                    <a:pt x="202967456" y="144780"/>
                  </a:moveTo>
                  <a:lnTo>
                    <a:pt x="203112229" y="144780"/>
                  </a:lnTo>
                  <a:lnTo>
                    <a:pt x="203112229" y="83498779"/>
                  </a:lnTo>
                  <a:lnTo>
                    <a:pt x="202967456" y="83498779"/>
                  </a:lnTo>
                  <a:lnTo>
                    <a:pt x="202967456" y="144780"/>
                  </a:lnTo>
                  <a:close/>
                  <a:moveTo>
                    <a:pt x="144780" y="83498779"/>
                  </a:moveTo>
                  <a:lnTo>
                    <a:pt x="202967456" y="83498779"/>
                  </a:lnTo>
                  <a:lnTo>
                    <a:pt x="202967456" y="83643564"/>
                  </a:lnTo>
                  <a:lnTo>
                    <a:pt x="144780" y="83643564"/>
                  </a:lnTo>
                  <a:lnTo>
                    <a:pt x="144780" y="83498779"/>
                  </a:lnTo>
                  <a:close/>
                  <a:moveTo>
                    <a:pt x="202967456" y="0"/>
                  </a:moveTo>
                  <a:lnTo>
                    <a:pt x="203112229" y="0"/>
                  </a:lnTo>
                  <a:lnTo>
                    <a:pt x="203112229" y="144780"/>
                  </a:lnTo>
                  <a:lnTo>
                    <a:pt x="202967456" y="144780"/>
                  </a:lnTo>
                  <a:lnTo>
                    <a:pt x="20296745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02967456" y="0"/>
                  </a:lnTo>
                  <a:lnTo>
                    <a:pt x="20296745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0" y="76118"/>
            <a:ext cx="3563022" cy="7126044"/>
          </a:xfrm>
          <a:custGeom>
            <a:avLst/>
            <a:gdLst/>
            <a:ahLst/>
            <a:cxnLst/>
            <a:rect l="l" t="t" r="r" b="b"/>
            <a:pathLst>
              <a:path w="3563022" h="7126044">
                <a:moveTo>
                  <a:pt x="0" y="0"/>
                </a:moveTo>
                <a:lnTo>
                  <a:pt x="3563022" y="0"/>
                </a:lnTo>
                <a:lnTo>
                  <a:pt x="3563022" y="7126045"/>
                </a:lnTo>
                <a:lnTo>
                  <a:pt x="0" y="7126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0794481" y="2842775"/>
            <a:ext cx="550216" cy="1592731"/>
          </a:xfrm>
          <a:custGeom>
            <a:avLst/>
            <a:gdLst/>
            <a:ahLst/>
            <a:cxnLst/>
            <a:rect l="l" t="t" r="r" b="b"/>
            <a:pathLst>
              <a:path w="550216" h="1592731">
                <a:moveTo>
                  <a:pt x="0" y="0"/>
                </a:moveTo>
                <a:lnTo>
                  <a:pt x="550217" y="0"/>
                </a:lnTo>
                <a:lnTo>
                  <a:pt x="550217" y="1592731"/>
                </a:lnTo>
                <a:lnTo>
                  <a:pt x="0" y="15927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69300" y="542036"/>
            <a:ext cx="3218530" cy="6660127"/>
          </a:xfrm>
          <a:custGeom>
            <a:avLst/>
            <a:gdLst/>
            <a:ahLst/>
            <a:cxnLst/>
            <a:rect l="l" t="t" r="r" b="b"/>
            <a:pathLst>
              <a:path w="3218530" h="6660127">
                <a:moveTo>
                  <a:pt x="0" y="0"/>
                </a:moveTo>
                <a:lnTo>
                  <a:pt x="3218530" y="0"/>
                </a:lnTo>
                <a:lnTo>
                  <a:pt x="3218530" y="6660127"/>
                </a:lnTo>
                <a:lnTo>
                  <a:pt x="0" y="6660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674064" y="497432"/>
            <a:ext cx="1870418" cy="6704730"/>
          </a:xfrm>
          <a:custGeom>
            <a:avLst/>
            <a:gdLst/>
            <a:ahLst/>
            <a:cxnLst/>
            <a:rect l="l" t="t" r="r" b="b"/>
            <a:pathLst>
              <a:path w="1870418" h="6704730">
                <a:moveTo>
                  <a:pt x="0" y="0"/>
                </a:moveTo>
                <a:lnTo>
                  <a:pt x="1870418" y="0"/>
                </a:lnTo>
                <a:lnTo>
                  <a:pt x="1870418" y="6704731"/>
                </a:lnTo>
                <a:lnTo>
                  <a:pt x="0" y="67047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160455"/>
            <a:ext cx="8992881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데이터 정제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49020" y="1057275"/>
            <a:ext cx="1714723" cy="434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3044">
                <a:solidFill>
                  <a:srgbClr val="000000"/>
                </a:solidFill>
                <a:latin typeface="210 수퍼사이즈 Black 3D"/>
                <a:ea typeface="210 수퍼사이즈 Black 3D"/>
                <a:cs typeface="210 수퍼사이즈 Black 3D"/>
                <a:sym typeface="210 수퍼사이즈 Black 3D"/>
              </a:rPr>
              <a:t>RMSLE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44682" y="4144651"/>
            <a:ext cx="1849816" cy="56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3"/>
              </a:lnSpc>
              <a:spcBef>
                <a:spcPct val="0"/>
              </a:spcBef>
            </a:pPr>
            <a:r>
              <a:rPr lang="en-US" sz="3418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0 → 1e5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00498" y="3909851"/>
            <a:ext cx="587998" cy="28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-1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1452" y="-315544"/>
            <a:ext cx="18790904" cy="7738274"/>
            <a:chOff x="0" y="0"/>
            <a:chExt cx="203112231" cy="836435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202967446" cy="83498782"/>
            </a:xfrm>
            <a:custGeom>
              <a:avLst/>
              <a:gdLst/>
              <a:ahLst/>
              <a:cxnLst/>
              <a:rect l="l" t="t" r="r" b="b"/>
              <a:pathLst>
                <a:path w="202967446" h="83498782">
                  <a:moveTo>
                    <a:pt x="0" y="0"/>
                  </a:moveTo>
                  <a:lnTo>
                    <a:pt x="202967446" y="0"/>
                  </a:lnTo>
                  <a:lnTo>
                    <a:pt x="202967446" y="83498782"/>
                  </a:lnTo>
                  <a:lnTo>
                    <a:pt x="0" y="83498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03112229" cy="83643564"/>
            </a:xfrm>
            <a:custGeom>
              <a:avLst/>
              <a:gdLst/>
              <a:ahLst/>
              <a:cxnLst/>
              <a:rect l="l" t="t" r="r" b="b"/>
              <a:pathLst>
                <a:path w="203112229" h="83643564">
                  <a:moveTo>
                    <a:pt x="202967456" y="83498779"/>
                  </a:moveTo>
                  <a:lnTo>
                    <a:pt x="203112229" y="83498779"/>
                  </a:lnTo>
                  <a:lnTo>
                    <a:pt x="203112229" y="83643564"/>
                  </a:lnTo>
                  <a:lnTo>
                    <a:pt x="202967456" y="83643564"/>
                  </a:lnTo>
                  <a:lnTo>
                    <a:pt x="202967456" y="8349877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3498779"/>
                  </a:lnTo>
                  <a:lnTo>
                    <a:pt x="0" y="83498779"/>
                  </a:lnTo>
                  <a:lnTo>
                    <a:pt x="0" y="144780"/>
                  </a:lnTo>
                  <a:close/>
                  <a:moveTo>
                    <a:pt x="0" y="83498779"/>
                  </a:moveTo>
                  <a:lnTo>
                    <a:pt x="144780" y="83498779"/>
                  </a:lnTo>
                  <a:lnTo>
                    <a:pt x="144780" y="83643564"/>
                  </a:lnTo>
                  <a:lnTo>
                    <a:pt x="0" y="83643564"/>
                  </a:lnTo>
                  <a:lnTo>
                    <a:pt x="0" y="83498779"/>
                  </a:lnTo>
                  <a:close/>
                  <a:moveTo>
                    <a:pt x="202967456" y="144780"/>
                  </a:moveTo>
                  <a:lnTo>
                    <a:pt x="203112229" y="144780"/>
                  </a:lnTo>
                  <a:lnTo>
                    <a:pt x="203112229" y="83498779"/>
                  </a:lnTo>
                  <a:lnTo>
                    <a:pt x="202967456" y="83498779"/>
                  </a:lnTo>
                  <a:lnTo>
                    <a:pt x="202967456" y="144780"/>
                  </a:lnTo>
                  <a:close/>
                  <a:moveTo>
                    <a:pt x="144780" y="83498779"/>
                  </a:moveTo>
                  <a:lnTo>
                    <a:pt x="202967456" y="83498779"/>
                  </a:lnTo>
                  <a:lnTo>
                    <a:pt x="202967456" y="83643564"/>
                  </a:lnTo>
                  <a:lnTo>
                    <a:pt x="144780" y="83643564"/>
                  </a:lnTo>
                  <a:lnTo>
                    <a:pt x="144780" y="83498779"/>
                  </a:lnTo>
                  <a:close/>
                  <a:moveTo>
                    <a:pt x="202967456" y="0"/>
                  </a:moveTo>
                  <a:lnTo>
                    <a:pt x="203112229" y="0"/>
                  </a:lnTo>
                  <a:lnTo>
                    <a:pt x="203112229" y="144780"/>
                  </a:lnTo>
                  <a:lnTo>
                    <a:pt x="202967456" y="144780"/>
                  </a:lnTo>
                  <a:lnTo>
                    <a:pt x="20296745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02967456" y="0"/>
                  </a:lnTo>
                  <a:lnTo>
                    <a:pt x="20296745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4259396"/>
            <a:ext cx="6945289" cy="1826581"/>
            <a:chOff x="0" y="0"/>
            <a:chExt cx="238266270" cy="62663010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238121493" cy="62518233"/>
            </a:xfrm>
            <a:custGeom>
              <a:avLst/>
              <a:gdLst/>
              <a:ahLst/>
              <a:cxnLst/>
              <a:rect l="l" t="t" r="r" b="b"/>
              <a:pathLst>
                <a:path w="238121493" h="62518233">
                  <a:moveTo>
                    <a:pt x="0" y="0"/>
                  </a:moveTo>
                  <a:lnTo>
                    <a:pt x="238121493" y="0"/>
                  </a:lnTo>
                  <a:lnTo>
                    <a:pt x="238121493" y="62518233"/>
                  </a:lnTo>
                  <a:lnTo>
                    <a:pt x="0" y="62518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D0C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38266263" cy="62663009"/>
            </a:xfrm>
            <a:custGeom>
              <a:avLst/>
              <a:gdLst/>
              <a:ahLst/>
              <a:cxnLst/>
              <a:rect l="l" t="t" r="r" b="b"/>
              <a:pathLst>
                <a:path w="238266263" h="62663009">
                  <a:moveTo>
                    <a:pt x="238121503" y="62518230"/>
                  </a:moveTo>
                  <a:lnTo>
                    <a:pt x="238266263" y="62518230"/>
                  </a:lnTo>
                  <a:lnTo>
                    <a:pt x="238266263" y="62663009"/>
                  </a:lnTo>
                  <a:lnTo>
                    <a:pt x="238121503" y="62663009"/>
                  </a:lnTo>
                  <a:lnTo>
                    <a:pt x="238121503" y="6251823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518230"/>
                  </a:lnTo>
                  <a:lnTo>
                    <a:pt x="0" y="62518230"/>
                  </a:lnTo>
                  <a:lnTo>
                    <a:pt x="0" y="144780"/>
                  </a:lnTo>
                  <a:close/>
                  <a:moveTo>
                    <a:pt x="0" y="62518230"/>
                  </a:moveTo>
                  <a:lnTo>
                    <a:pt x="144780" y="62518230"/>
                  </a:lnTo>
                  <a:lnTo>
                    <a:pt x="144780" y="62663009"/>
                  </a:lnTo>
                  <a:lnTo>
                    <a:pt x="0" y="62663009"/>
                  </a:lnTo>
                  <a:lnTo>
                    <a:pt x="0" y="62518230"/>
                  </a:lnTo>
                  <a:close/>
                  <a:moveTo>
                    <a:pt x="238121503" y="144780"/>
                  </a:moveTo>
                  <a:lnTo>
                    <a:pt x="238266263" y="144780"/>
                  </a:lnTo>
                  <a:lnTo>
                    <a:pt x="238266263" y="62518230"/>
                  </a:lnTo>
                  <a:lnTo>
                    <a:pt x="238121503" y="62518230"/>
                  </a:lnTo>
                  <a:lnTo>
                    <a:pt x="238121503" y="144780"/>
                  </a:lnTo>
                  <a:close/>
                  <a:moveTo>
                    <a:pt x="144780" y="62518230"/>
                  </a:moveTo>
                  <a:lnTo>
                    <a:pt x="238121503" y="62518230"/>
                  </a:lnTo>
                  <a:lnTo>
                    <a:pt x="238121503" y="62663009"/>
                  </a:lnTo>
                  <a:lnTo>
                    <a:pt x="144780" y="62663009"/>
                  </a:lnTo>
                  <a:lnTo>
                    <a:pt x="144780" y="62518230"/>
                  </a:lnTo>
                  <a:close/>
                  <a:moveTo>
                    <a:pt x="238121503" y="0"/>
                  </a:moveTo>
                  <a:lnTo>
                    <a:pt x="238266263" y="0"/>
                  </a:lnTo>
                  <a:lnTo>
                    <a:pt x="238266263" y="144780"/>
                  </a:lnTo>
                  <a:lnTo>
                    <a:pt x="238121503" y="144780"/>
                  </a:lnTo>
                  <a:lnTo>
                    <a:pt x="23812150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38121503" y="0"/>
                  </a:lnTo>
                  <a:lnTo>
                    <a:pt x="23812150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634759"/>
            <a:ext cx="6945289" cy="1725609"/>
            <a:chOff x="0" y="0"/>
            <a:chExt cx="238266270" cy="59199041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238121493" cy="59054258"/>
            </a:xfrm>
            <a:custGeom>
              <a:avLst/>
              <a:gdLst/>
              <a:ahLst/>
              <a:cxnLst/>
              <a:rect l="l" t="t" r="r" b="b"/>
              <a:pathLst>
                <a:path w="238121493" h="59054258">
                  <a:moveTo>
                    <a:pt x="0" y="0"/>
                  </a:moveTo>
                  <a:lnTo>
                    <a:pt x="238121493" y="0"/>
                  </a:lnTo>
                  <a:lnTo>
                    <a:pt x="238121493" y="59054258"/>
                  </a:lnTo>
                  <a:lnTo>
                    <a:pt x="0" y="5905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238266263" cy="59199041"/>
            </a:xfrm>
            <a:custGeom>
              <a:avLst/>
              <a:gdLst/>
              <a:ahLst/>
              <a:cxnLst/>
              <a:rect l="l" t="t" r="r" b="b"/>
              <a:pathLst>
                <a:path w="238266263" h="59199041">
                  <a:moveTo>
                    <a:pt x="238121503" y="59054262"/>
                  </a:moveTo>
                  <a:lnTo>
                    <a:pt x="238266263" y="59054262"/>
                  </a:lnTo>
                  <a:lnTo>
                    <a:pt x="238266263" y="59199041"/>
                  </a:lnTo>
                  <a:lnTo>
                    <a:pt x="238121503" y="59199041"/>
                  </a:lnTo>
                  <a:lnTo>
                    <a:pt x="238121503" y="5905426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59054262"/>
                  </a:lnTo>
                  <a:lnTo>
                    <a:pt x="0" y="59054262"/>
                  </a:lnTo>
                  <a:lnTo>
                    <a:pt x="0" y="144780"/>
                  </a:lnTo>
                  <a:close/>
                  <a:moveTo>
                    <a:pt x="0" y="59054262"/>
                  </a:moveTo>
                  <a:lnTo>
                    <a:pt x="144780" y="59054262"/>
                  </a:lnTo>
                  <a:lnTo>
                    <a:pt x="144780" y="59199041"/>
                  </a:lnTo>
                  <a:lnTo>
                    <a:pt x="0" y="59199041"/>
                  </a:lnTo>
                  <a:lnTo>
                    <a:pt x="0" y="59054262"/>
                  </a:lnTo>
                  <a:close/>
                  <a:moveTo>
                    <a:pt x="238121503" y="144780"/>
                  </a:moveTo>
                  <a:lnTo>
                    <a:pt x="238266263" y="144780"/>
                  </a:lnTo>
                  <a:lnTo>
                    <a:pt x="238266263" y="59054262"/>
                  </a:lnTo>
                  <a:lnTo>
                    <a:pt x="238121503" y="59054262"/>
                  </a:lnTo>
                  <a:lnTo>
                    <a:pt x="238121503" y="144780"/>
                  </a:lnTo>
                  <a:close/>
                  <a:moveTo>
                    <a:pt x="144780" y="59054262"/>
                  </a:moveTo>
                  <a:lnTo>
                    <a:pt x="238121503" y="59054262"/>
                  </a:lnTo>
                  <a:lnTo>
                    <a:pt x="238121503" y="59199041"/>
                  </a:lnTo>
                  <a:lnTo>
                    <a:pt x="144780" y="59199041"/>
                  </a:lnTo>
                  <a:lnTo>
                    <a:pt x="144780" y="59054262"/>
                  </a:lnTo>
                  <a:close/>
                  <a:moveTo>
                    <a:pt x="238121503" y="0"/>
                  </a:moveTo>
                  <a:lnTo>
                    <a:pt x="238266263" y="0"/>
                  </a:lnTo>
                  <a:lnTo>
                    <a:pt x="238266263" y="144780"/>
                  </a:lnTo>
                  <a:lnTo>
                    <a:pt x="238121503" y="144780"/>
                  </a:lnTo>
                  <a:lnTo>
                    <a:pt x="23812150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38121503" y="0"/>
                  </a:lnTo>
                  <a:lnTo>
                    <a:pt x="23812150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4151555" y="5172686"/>
            <a:ext cx="913606" cy="171094"/>
          </a:xfrm>
          <a:custGeom>
            <a:avLst/>
            <a:gdLst/>
            <a:ahLst/>
            <a:cxnLst/>
            <a:rect l="l" t="t" r="r" b="b"/>
            <a:pathLst>
              <a:path w="913606" h="171094">
                <a:moveTo>
                  <a:pt x="0" y="0"/>
                </a:moveTo>
                <a:lnTo>
                  <a:pt x="913606" y="0"/>
                </a:lnTo>
                <a:lnTo>
                  <a:pt x="913606" y="171094"/>
                </a:lnTo>
                <a:lnTo>
                  <a:pt x="0" y="17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3342907">
            <a:off x="4104816" y="1427050"/>
            <a:ext cx="1007085" cy="188600"/>
          </a:xfrm>
          <a:custGeom>
            <a:avLst/>
            <a:gdLst/>
            <a:ahLst/>
            <a:cxnLst/>
            <a:rect l="l" t="t" r="r" b="b"/>
            <a:pathLst>
              <a:path w="1007085" h="188600">
                <a:moveTo>
                  <a:pt x="0" y="0"/>
                </a:moveTo>
                <a:lnTo>
                  <a:pt x="1007085" y="0"/>
                </a:lnTo>
                <a:lnTo>
                  <a:pt x="1007085" y="188600"/>
                </a:lnTo>
                <a:lnTo>
                  <a:pt x="0" y="188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9083935" y="938886"/>
            <a:ext cx="845829" cy="1257440"/>
          </a:xfrm>
          <a:custGeom>
            <a:avLst/>
            <a:gdLst/>
            <a:ahLst/>
            <a:cxnLst/>
            <a:rect l="l" t="t" r="r" b="b"/>
            <a:pathLst>
              <a:path w="845829" h="1257440">
                <a:moveTo>
                  <a:pt x="0" y="0"/>
                </a:moveTo>
                <a:lnTo>
                  <a:pt x="845829" y="0"/>
                </a:lnTo>
                <a:lnTo>
                  <a:pt x="845829" y="1257440"/>
                </a:lnTo>
                <a:lnTo>
                  <a:pt x="0" y="12574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506849" y="8020050"/>
            <a:ext cx="7752451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피처 엔지니어링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65173" y="1273192"/>
            <a:ext cx="2539502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5"/>
              </a:lnSpc>
              <a:spcBef>
                <a:spcPct val="0"/>
              </a:spcBef>
            </a:pPr>
            <a:r>
              <a:rPr lang="en-US" sz="2919" dirty="0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(</a:t>
            </a:r>
            <a:r>
              <a:rPr lang="en-US" sz="2919" dirty="0" err="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i</a:t>
            </a:r>
            <a:r>
              <a:rPr lang="en-US" sz="2919" dirty="0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)</a:t>
            </a:r>
            <a:r>
              <a:rPr lang="en-US" sz="2919" dirty="0" err="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시</a:t>
            </a:r>
            <a:r>
              <a:rPr lang="en-US" sz="2919" dirty="0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 </a:t>
            </a:r>
            <a:r>
              <a:rPr lang="en-US" sz="2919" dirty="0" err="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유동인구</a:t>
            </a:r>
            <a:endParaRPr lang="en-US" sz="2919" dirty="0">
              <a:solidFill>
                <a:srgbClr val="000000"/>
              </a:solidFill>
              <a:latin typeface="210 네버랜드 Bold"/>
              <a:ea typeface="210 네버랜드 Bold"/>
              <a:cs typeface="210 네버랜드 Bold"/>
              <a:sym typeface="210 네버랜드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37352" y="1273192"/>
            <a:ext cx="2914204" cy="46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5"/>
              </a:lnSpc>
              <a:spcBef>
                <a:spcPct val="0"/>
              </a:spcBef>
            </a:pPr>
            <a:r>
              <a:rPr lang="en-US" sz="2919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(i+1)시 유동인구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18914" y="5018828"/>
            <a:ext cx="255348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5"/>
              </a:lnSpc>
              <a:spcBef>
                <a:spcPct val="0"/>
              </a:spcBef>
            </a:pPr>
            <a:r>
              <a:rPr lang="en-US" sz="2919" dirty="0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(</a:t>
            </a:r>
            <a:r>
              <a:rPr lang="en-US" sz="2919" dirty="0" err="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i</a:t>
            </a:r>
            <a:r>
              <a:rPr lang="en-US" sz="2919" dirty="0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)</a:t>
            </a:r>
            <a:r>
              <a:rPr lang="en-US" sz="2919" dirty="0" err="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시</a:t>
            </a:r>
            <a:r>
              <a:rPr lang="en-US" sz="2919" dirty="0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 </a:t>
            </a:r>
            <a:r>
              <a:rPr lang="en-US" sz="2919" dirty="0" err="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유동인구</a:t>
            </a:r>
            <a:endParaRPr lang="en-US" sz="2919" dirty="0">
              <a:solidFill>
                <a:srgbClr val="000000"/>
              </a:solidFill>
              <a:latin typeface="210 네버랜드 Bold"/>
              <a:ea typeface="210 네버랜드 Bold"/>
              <a:cs typeface="210 네버랜드 Bold"/>
              <a:sym typeface="210 네버랜드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82719" y="5018828"/>
            <a:ext cx="306883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922" dirty="0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(i+1)</a:t>
            </a:r>
            <a:r>
              <a:rPr lang="en-US" sz="2922" dirty="0" err="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시</a:t>
            </a:r>
            <a:r>
              <a:rPr lang="en-US" sz="2922" dirty="0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 </a:t>
            </a:r>
            <a:r>
              <a:rPr lang="en-US" sz="2922" dirty="0" err="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유동인구</a:t>
            </a:r>
            <a:endParaRPr lang="en-US" sz="2922" dirty="0">
              <a:solidFill>
                <a:srgbClr val="000000"/>
              </a:solidFill>
              <a:latin typeface="210 네버랜드 Bold"/>
              <a:ea typeface="210 네버랜드 Bold"/>
              <a:cs typeface="210 네버랜드 Bold"/>
              <a:sym typeface="210 네버랜드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619351" y="1150097"/>
            <a:ext cx="6639949" cy="777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75"/>
              </a:lnSpc>
              <a:spcBef>
                <a:spcPct val="0"/>
              </a:spcBef>
            </a:pPr>
            <a:r>
              <a:rPr lang="en-US" sz="475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시간당 유동인구 증가율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19351" y="4755178"/>
            <a:ext cx="6639949" cy="777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75"/>
              </a:lnSpc>
              <a:spcBef>
                <a:spcPct val="0"/>
              </a:spcBef>
            </a:pPr>
            <a:r>
              <a:rPr lang="en-US" sz="4750">
                <a:solidFill>
                  <a:srgbClr val="000000"/>
                </a:solidFill>
                <a:latin typeface="TDTD강굴림"/>
                <a:ea typeface="TDTD강굴림"/>
                <a:cs typeface="TDTD강굴림"/>
                <a:sym typeface="TDTD강굴림"/>
              </a:rPr>
              <a:t>시간당 유동인구 증가수</a:t>
            </a:r>
          </a:p>
        </p:txBody>
      </p:sp>
      <p:sp>
        <p:nvSpPr>
          <p:cNvPr id="21" name="Freeform 21"/>
          <p:cNvSpPr/>
          <p:nvPr/>
        </p:nvSpPr>
        <p:spPr>
          <a:xfrm rot="5400000">
            <a:off x="9083935" y="4543966"/>
            <a:ext cx="845829" cy="1257440"/>
          </a:xfrm>
          <a:custGeom>
            <a:avLst/>
            <a:gdLst/>
            <a:ahLst/>
            <a:cxnLst/>
            <a:rect l="l" t="t" r="r" b="b"/>
            <a:pathLst>
              <a:path w="845829" h="1257440">
                <a:moveTo>
                  <a:pt x="0" y="0"/>
                </a:moveTo>
                <a:lnTo>
                  <a:pt x="845829" y="0"/>
                </a:lnTo>
                <a:lnTo>
                  <a:pt x="845829" y="1257441"/>
                </a:lnTo>
                <a:lnTo>
                  <a:pt x="0" y="12574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19718" y="962025"/>
            <a:ext cx="4652565" cy="1235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7"/>
              </a:lnSpc>
              <a:spcBef>
                <a:spcPct val="0"/>
              </a:spcBef>
            </a:pPr>
            <a:r>
              <a:rPr lang="en-US" sz="7690" b="1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모델링</a:t>
            </a:r>
          </a:p>
        </p:txBody>
      </p:sp>
      <p:sp>
        <p:nvSpPr>
          <p:cNvPr id="3" name="Freeform 3"/>
          <p:cNvSpPr/>
          <p:nvPr/>
        </p:nvSpPr>
        <p:spPr>
          <a:xfrm>
            <a:off x="5741860" y="2057400"/>
            <a:ext cx="8771860" cy="8229600"/>
          </a:xfrm>
          <a:custGeom>
            <a:avLst/>
            <a:gdLst/>
            <a:ahLst/>
            <a:cxnLst/>
            <a:rect l="l" t="t" r="r" b="b"/>
            <a:pathLst>
              <a:path w="8771860" h="8229600">
                <a:moveTo>
                  <a:pt x="0" y="0"/>
                </a:moveTo>
                <a:lnTo>
                  <a:pt x="8771860" y="0"/>
                </a:lnTo>
                <a:lnTo>
                  <a:pt x="87718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78124" y="0"/>
            <a:ext cx="10409876" cy="5187588"/>
            <a:chOff x="0" y="0"/>
            <a:chExt cx="13879834" cy="691678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3266447"/>
              <a:ext cx="13879834" cy="3650337"/>
              <a:chOff x="0" y="0"/>
              <a:chExt cx="238266270" cy="6266301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72390" y="72390"/>
                <a:ext cx="238121493" cy="62518233"/>
              </a:xfrm>
              <a:custGeom>
                <a:avLst/>
                <a:gdLst/>
                <a:ahLst/>
                <a:cxnLst/>
                <a:rect l="l" t="t" r="r" b="b"/>
                <a:pathLst>
                  <a:path w="238121493" h="62518233">
                    <a:moveTo>
                      <a:pt x="0" y="0"/>
                    </a:moveTo>
                    <a:lnTo>
                      <a:pt x="238121493" y="0"/>
                    </a:lnTo>
                    <a:lnTo>
                      <a:pt x="238121493" y="62518233"/>
                    </a:lnTo>
                    <a:lnTo>
                      <a:pt x="0" y="62518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238266263" cy="62663009"/>
              </a:xfrm>
              <a:custGeom>
                <a:avLst/>
                <a:gdLst/>
                <a:ahLst/>
                <a:cxnLst/>
                <a:rect l="l" t="t" r="r" b="b"/>
                <a:pathLst>
                  <a:path w="238266263" h="62663009">
                    <a:moveTo>
                      <a:pt x="238121503" y="62518230"/>
                    </a:moveTo>
                    <a:lnTo>
                      <a:pt x="238266263" y="62518230"/>
                    </a:lnTo>
                    <a:lnTo>
                      <a:pt x="238266263" y="62663009"/>
                    </a:lnTo>
                    <a:lnTo>
                      <a:pt x="238121503" y="62663009"/>
                    </a:lnTo>
                    <a:lnTo>
                      <a:pt x="238121503" y="6251823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518230"/>
                    </a:lnTo>
                    <a:lnTo>
                      <a:pt x="0" y="62518230"/>
                    </a:lnTo>
                    <a:lnTo>
                      <a:pt x="0" y="144780"/>
                    </a:lnTo>
                    <a:close/>
                    <a:moveTo>
                      <a:pt x="0" y="62518230"/>
                    </a:moveTo>
                    <a:lnTo>
                      <a:pt x="144780" y="62518230"/>
                    </a:lnTo>
                    <a:lnTo>
                      <a:pt x="144780" y="62663009"/>
                    </a:lnTo>
                    <a:lnTo>
                      <a:pt x="0" y="62663009"/>
                    </a:lnTo>
                    <a:lnTo>
                      <a:pt x="0" y="62518230"/>
                    </a:lnTo>
                    <a:close/>
                    <a:moveTo>
                      <a:pt x="238121503" y="144780"/>
                    </a:moveTo>
                    <a:lnTo>
                      <a:pt x="238266263" y="144780"/>
                    </a:lnTo>
                    <a:lnTo>
                      <a:pt x="238266263" y="62518230"/>
                    </a:lnTo>
                    <a:lnTo>
                      <a:pt x="238121503" y="62518230"/>
                    </a:lnTo>
                    <a:lnTo>
                      <a:pt x="238121503" y="144780"/>
                    </a:lnTo>
                    <a:close/>
                    <a:moveTo>
                      <a:pt x="144780" y="62518230"/>
                    </a:moveTo>
                    <a:lnTo>
                      <a:pt x="238121503" y="62518230"/>
                    </a:lnTo>
                    <a:lnTo>
                      <a:pt x="238121503" y="62663009"/>
                    </a:lnTo>
                    <a:lnTo>
                      <a:pt x="144780" y="62663009"/>
                    </a:lnTo>
                    <a:lnTo>
                      <a:pt x="144780" y="62518230"/>
                    </a:lnTo>
                    <a:close/>
                    <a:moveTo>
                      <a:pt x="238121503" y="0"/>
                    </a:moveTo>
                    <a:lnTo>
                      <a:pt x="238266263" y="0"/>
                    </a:lnTo>
                    <a:lnTo>
                      <a:pt x="238266263" y="144780"/>
                    </a:lnTo>
                    <a:lnTo>
                      <a:pt x="238121503" y="144780"/>
                    </a:lnTo>
                    <a:lnTo>
                      <a:pt x="238121503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238121503" y="0"/>
                    </a:lnTo>
                    <a:lnTo>
                      <a:pt x="238121503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3879834" cy="3448549"/>
              <a:chOff x="0" y="0"/>
              <a:chExt cx="238266270" cy="5919904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72390" y="72390"/>
                <a:ext cx="238121493" cy="59054258"/>
              </a:xfrm>
              <a:custGeom>
                <a:avLst/>
                <a:gdLst/>
                <a:ahLst/>
                <a:cxnLst/>
                <a:rect l="l" t="t" r="r" b="b"/>
                <a:pathLst>
                  <a:path w="238121493" h="59054258">
                    <a:moveTo>
                      <a:pt x="0" y="0"/>
                    </a:moveTo>
                    <a:lnTo>
                      <a:pt x="238121493" y="0"/>
                    </a:lnTo>
                    <a:lnTo>
                      <a:pt x="238121493" y="59054258"/>
                    </a:lnTo>
                    <a:lnTo>
                      <a:pt x="0" y="59054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38266263" cy="59199041"/>
              </a:xfrm>
              <a:custGeom>
                <a:avLst/>
                <a:gdLst/>
                <a:ahLst/>
                <a:cxnLst/>
                <a:rect l="l" t="t" r="r" b="b"/>
                <a:pathLst>
                  <a:path w="238266263" h="59199041">
                    <a:moveTo>
                      <a:pt x="238121503" y="59054262"/>
                    </a:moveTo>
                    <a:lnTo>
                      <a:pt x="238266263" y="59054262"/>
                    </a:lnTo>
                    <a:lnTo>
                      <a:pt x="238266263" y="59199041"/>
                    </a:lnTo>
                    <a:lnTo>
                      <a:pt x="238121503" y="59199041"/>
                    </a:lnTo>
                    <a:lnTo>
                      <a:pt x="238121503" y="59054262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59054262"/>
                    </a:lnTo>
                    <a:lnTo>
                      <a:pt x="0" y="59054262"/>
                    </a:lnTo>
                    <a:lnTo>
                      <a:pt x="0" y="144780"/>
                    </a:lnTo>
                    <a:close/>
                    <a:moveTo>
                      <a:pt x="0" y="59054262"/>
                    </a:moveTo>
                    <a:lnTo>
                      <a:pt x="144780" y="59054262"/>
                    </a:lnTo>
                    <a:lnTo>
                      <a:pt x="144780" y="59199041"/>
                    </a:lnTo>
                    <a:lnTo>
                      <a:pt x="0" y="59199041"/>
                    </a:lnTo>
                    <a:lnTo>
                      <a:pt x="0" y="59054262"/>
                    </a:lnTo>
                    <a:close/>
                    <a:moveTo>
                      <a:pt x="238121503" y="144780"/>
                    </a:moveTo>
                    <a:lnTo>
                      <a:pt x="238266263" y="144780"/>
                    </a:lnTo>
                    <a:lnTo>
                      <a:pt x="238266263" y="59054262"/>
                    </a:lnTo>
                    <a:lnTo>
                      <a:pt x="238121503" y="59054262"/>
                    </a:lnTo>
                    <a:lnTo>
                      <a:pt x="238121503" y="144780"/>
                    </a:lnTo>
                    <a:close/>
                    <a:moveTo>
                      <a:pt x="144780" y="59054262"/>
                    </a:moveTo>
                    <a:lnTo>
                      <a:pt x="238121503" y="59054262"/>
                    </a:lnTo>
                    <a:lnTo>
                      <a:pt x="238121503" y="59199041"/>
                    </a:lnTo>
                    <a:lnTo>
                      <a:pt x="144780" y="59199041"/>
                    </a:lnTo>
                    <a:lnTo>
                      <a:pt x="144780" y="59054262"/>
                    </a:lnTo>
                    <a:close/>
                    <a:moveTo>
                      <a:pt x="238121503" y="0"/>
                    </a:moveTo>
                    <a:lnTo>
                      <a:pt x="238266263" y="0"/>
                    </a:lnTo>
                    <a:lnTo>
                      <a:pt x="238266263" y="144780"/>
                    </a:lnTo>
                    <a:lnTo>
                      <a:pt x="238121503" y="144780"/>
                    </a:lnTo>
                    <a:lnTo>
                      <a:pt x="238121503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238121503" y="0"/>
                    </a:lnTo>
                    <a:lnTo>
                      <a:pt x="238121503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7878124" y="5142928"/>
            <a:ext cx="10409876" cy="5187588"/>
            <a:chOff x="0" y="0"/>
            <a:chExt cx="13879834" cy="6916784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3266447"/>
              <a:ext cx="13879834" cy="3650337"/>
              <a:chOff x="0" y="0"/>
              <a:chExt cx="238266270" cy="6266301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72390" y="72390"/>
                <a:ext cx="238121493" cy="62518233"/>
              </a:xfrm>
              <a:custGeom>
                <a:avLst/>
                <a:gdLst/>
                <a:ahLst/>
                <a:cxnLst/>
                <a:rect l="l" t="t" r="r" b="b"/>
                <a:pathLst>
                  <a:path w="238121493" h="62518233">
                    <a:moveTo>
                      <a:pt x="0" y="0"/>
                    </a:moveTo>
                    <a:lnTo>
                      <a:pt x="238121493" y="0"/>
                    </a:lnTo>
                    <a:lnTo>
                      <a:pt x="238121493" y="62518233"/>
                    </a:lnTo>
                    <a:lnTo>
                      <a:pt x="0" y="62518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238266263" cy="62663009"/>
              </a:xfrm>
              <a:custGeom>
                <a:avLst/>
                <a:gdLst/>
                <a:ahLst/>
                <a:cxnLst/>
                <a:rect l="l" t="t" r="r" b="b"/>
                <a:pathLst>
                  <a:path w="238266263" h="62663009">
                    <a:moveTo>
                      <a:pt x="238121503" y="62518230"/>
                    </a:moveTo>
                    <a:lnTo>
                      <a:pt x="238266263" y="62518230"/>
                    </a:lnTo>
                    <a:lnTo>
                      <a:pt x="238266263" y="62663009"/>
                    </a:lnTo>
                    <a:lnTo>
                      <a:pt x="238121503" y="62663009"/>
                    </a:lnTo>
                    <a:lnTo>
                      <a:pt x="238121503" y="6251823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518230"/>
                    </a:lnTo>
                    <a:lnTo>
                      <a:pt x="0" y="62518230"/>
                    </a:lnTo>
                    <a:lnTo>
                      <a:pt x="0" y="144780"/>
                    </a:lnTo>
                    <a:close/>
                    <a:moveTo>
                      <a:pt x="0" y="62518230"/>
                    </a:moveTo>
                    <a:lnTo>
                      <a:pt x="144780" y="62518230"/>
                    </a:lnTo>
                    <a:lnTo>
                      <a:pt x="144780" y="62663009"/>
                    </a:lnTo>
                    <a:lnTo>
                      <a:pt x="0" y="62663009"/>
                    </a:lnTo>
                    <a:lnTo>
                      <a:pt x="0" y="62518230"/>
                    </a:lnTo>
                    <a:close/>
                    <a:moveTo>
                      <a:pt x="238121503" y="144780"/>
                    </a:moveTo>
                    <a:lnTo>
                      <a:pt x="238266263" y="144780"/>
                    </a:lnTo>
                    <a:lnTo>
                      <a:pt x="238266263" y="62518230"/>
                    </a:lnTo>
                    <a:lnTo>
                      <a:pt x="238121503" y="62518230"/>
                    </a:lnTo>
                    <a:lnTo>
                      <a:pt x="238121503" y="144780"/>
                    </a:lnTo>
                    <a:close/>
                    <a:moveTo>
                      <a:pt x="144780" y="62518230"/>
                    </a:moveTo>
                    <a:lnTo>
                      <a:pt x="238121503" y="62518230"/>
                    </a:lnTo>
                    <a:lnTo>
                      <a:pt x="238121503" y="62663009"/>
                    </a:lnTo>
                    <a:lnTo>
                      <a:pt x="144780" y="62663009"/>
                    </a:lnTo>
                    <a:lnTo>
                      <a:pt x="144780" y="62518230"/>
                    </a:lnTo>
                    <a:close/>
                    <a:moveTo>
                      <a:pt x="238121503" y="0"/>
                    </a:moveTo>
                    <a:lnTo>
                      <a:pt x="238266263" y="0"/>
                    </a:lnTo>
                    <a:lnTo>
                      <a:pt x="238266263" y="144780"/>
                    </a:lnTo>
                    <a:lnTo>
                      <a:pt x="238121503" y="144780"/>
                    </a:lnTo>
                    <a:lnTo>
                      <a:pt x="238121503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238121503" y="0"/>
                    </a:lnTo>
                    <a:lnTo>
                      <a:pt x="238121503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13879834" cy="3448549"/>
              <a:chOff x="0" y="0"/>
              <a:chExt cx="238266270" cy="5919904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72390" y="72390"/>
                <a:ext cx="238121493" cy="59054258"/>
              </a:xfrm>
              <a:custGeom>
                <a:avLst/>
                <a:gdLst/>
                <a:ahLst/>
                <a:cxnLst/>
                <a:rect l="l" t="t" r="r" b="b"/>
                <a:pathLst>
                  <a:path w="238121493" h="59054258">
                    <a:moveTo>
                      <a:pt x="0" y="0"/>
                    </a:moveTo>
                    <a:lnTo>
                      <a:pt x="238121493" y="0"/>
                    </a:lnTo>
                    <a:lnTo>
                      <a:pt x="238121493" y="59054258"/>
                    </a:lnTo>
                    <a:lnTo>
                      <a:pt x="0" y="59054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238266263" cy="59199041"/>
              </a:xfrm>
              <a:custGeom>
                <a:avLst/>
                <a:gdLst/>
                <a:ahLst/>
                <a:cxnLst/>
                <a:rect l="l" t="t" r="r" b="b"/>
                <a:pathLst>
                  <a:path w="238266263" h="59199041">
                    <a:moveTo>
                      <a:pt x="238121503" y="59054262"/>
                    </a:moveTo>
                    <a:lnTo>
                      <a:pt x="238266263" y="59054262"/>
                    </a:lnTo>
                    <a:lnTo>
                      <a:pt x="238266263" y="59199041"/>
                    </a:lnTo>
                    <a:lnTo>
                      <a:pt x="238121503" y="59199041"/>
                    </a:lnTo>
                    <a:lnTo>
                      <a:pt x="238121503" y="59054262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59054262"/>
                    </a:lnTo>
                    <a:lnTo>
                      <a:pt x="0" y="59054262"/>
                    </a:lnTo>
                    <a:lnTo>
                      <a:pt x="0" y="144780"/>
                    </a:lnTo>
                    <a:close/>
                    <a:moveTo>
                      <a:pt x="0" y="59054262"/>
                    </a:moveTo>
                    <a:lnTo>
                      <a:pt x="144780" y="59054262"/>
                    </a:lnTo>
                    <a:lnTo>
                      <a:pt x="144780" y="59199041"/>
                    </a:lnTo>
                    <a:lnTo>
                      <a:pt x="0" y="59199041"/>
                    </a:lnTo>
                    <a:lnTo>
                      <a:pt x="0" y="59054262"/>
                    </a:lnTo>
                    <a:close/>
                    <a:moveTo>
                      <a:pt x="238121503" y="144780"/>
                    </a:moveTo>
                    <a:lnTo>
                      <a:pt x="238266263" y="144780"/>
                    </a:lnTo>
                    <a:lnTo>
                      <a:pt x="238266263" y="59054262"/>
                    </a:lnTo>
                    <a:lnTo>
                      <a:pt x="238121503" y="59054262"/>
                    </a:lnTo>
                    <a:lnTo>
                      <a:pt x="238121503" y="144780"/>
                    </a:lnTo>
                    <a:close/>
                    <a:moveTo>
                      <a:pt x="144780" y="59054262"/>
                    </a:moveTo>
                    <a:lnTo>
                      <a:pt x="238121503" y="59054262"/>
                    </a:lnTo>
                    <a:lnTo>
                      <a:pt x="238121503" y="59199041"/>
                    </a:lnTo>
                    <a:lnTo>
                      <a:pt x="144780" y="59199041"/>
                    </a:lnTo>
                    <a:lnTo>
                      <a:pt x="144780" y="59054262"/>
                    </a:lnTo>
                    <a:close/>
                    <a:moveTo>
                      <a:pt x="238121503" y="0"/>
                    </a:moveTo>
                    <a:lnTo>
                      <a:pt x="238266263" y="0"/>
                    </a:lnTo>
                    <a:lnTo>
                      <a:pt x="238266263" y="144780"/>
                    </a:lnTo>
                    <a:lnTo>
                      <a:pt x="238121503" y="144780"/>
                    </a:lnTo>
                    <a:lnTo>
                      <a:pt x="238121503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238121503" y="0"/>
                    </a:lnTo>
                    <a:lnTo>
                      <a:pt x="238121503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6" name="Freeform 16"/>
          <p:cNvSpPr/>
          <p:nvPr/>
        </p:nvSpPr>
        <p:spPr>
          <a:xfrm>
            <a:off x="1122993" y="5142928"/>
            <a:ext cx="5628348" cy="5065514"/>
          </a:xfrm>
          <a:custGeom>
            <a:avLst/>
            <a:gdLst/>
            <a:ahLst/>
            <a:cxnLst/>
            <a:rect l="l" t="t" r="r" b="b"/>
            <a:pathLst>
              <a:path w="5628348" h="5065514">
                <a:moveTo>
                  <a:pt x="0" y="0"/>
                </a:moveTo>
                <a:lnTo>
                  <a:pt x="5628348" y="0"/>
                </a:lnTo>
                <a:lnTo>
                  <a:pt x="5628348" y="5065514"/>
                </a:lnTo>
                <a:lnTo>
                  <a:pt x="0" y="5065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5400000">
            <a:off x="12213612" y="604380"/>
            <a:ext cx="773826" cy="1375690"/>
          </a:xfrm>
          <a:custGeom>
            <a:avLst/>
            <a:gdLst/>
            <a:ahLst/>
            <a:cxnLst/>
            <a:rect l="l" t="t" r="r" b="b"/>
            <a:pathLst>
              <a:path w="773826" h="1375690">
                <a:moveTo>
                  <a:pt x="0" y="0"/>
                </a:moveTo>
                <a:lnTo>
                  <a:pt x="773825" y="0"/>
                </a:lnTo>
                <a:lnTo>
                  <a:pt x="773825" y="1375690"/>
                </a:lnTo>
                <a:lnTo>
                  <a:pt x="0" y="13756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5400000">
            <a:off x="12213612" y="3103606"/>
            <a:ext cx="773826" cy="1375690"/>
          </a:xfrm>
          <a:custGeom>
            <a:avLst/>
            <a:gdLst/>
            <a:ahLst/>
            <a:cxnLst/>
            <a:rect l="l" t="t" r="r" b="b"/>
            <a:pathLst>
              <a:path w="773826" h="1375690">
                <a:moveTo>
                  <a:pt x="0" y="0"/>
                </a:moveTo>
                <a:lnTo>
                  <a:pt x="773825" y="0"/>
                </a:lnTo>
                <a:lnTo>
                  <a:pt x="773825" y="1375690"/>
                </a:lnTo>
                <a:lnTo>
                  <a:pt x="0" y="1375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400000">
            <a:off x="12213612" y="5870903"/>
            <a:ext cx="773826" cy="1375690"/>
          </a:xfrm>
          <a:custGeom>
            <a:avLst/>
            <a:gdLst/>
            <a:ahLst/>
            <a:cxnLst/>
            <a:rect l="l" t="t" r="r" b="b"/>
            <a:pathLst>
              <a:path w="773826" h="1375690">
                <a:moveTo>
                  <a:pt x="0" y="0"/>
                </a:moveTo>
                <a:lnTo>
                  <a:pt x="773825" y="0"/>
                </a:lnTo>
                <a:lnTo>
                  <a:pt x="773825" y="1375690"/>
                </a:lnTo>
                <a:lnTo>
                  <a:pt x="0" y="13756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5400000">
            <a:off x="12213612" y="8306930"/>
            <a:ext cx="773826" cy="1375690"/>
          </a:xfrm>
          <a:custGeom>
            <a:avLst/>
            <a:gdLst/>
            <a:ahLst/>
            <a:cxnLst/>
            <a:rect l="l" t="t" r="r" b="b"/>
            <a:pathLst>
              <a:path w="773826" h="1375690">
                <a:moveTo>
                  <a:pt x="0" y="0"/>
                </a:moveTo>
                <a:lnTo>
                  <a:pt x="773825" y="0"/>
                </a:lnTo>
                <a:lnTo>
                  <a:pt x="773825" y="1375690"/>
                </a:lnTo>
                <a:lnTo>
                  <a:pt x="0" y="13756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28700" y="1009650"/>
            <a:ext cx="5816934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모델 훈련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38265" y="990600"/>
            <a:ext cx="2239792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선형회귀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38265" y="3489826"/>
            <a:ext cx="2860007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랜덤포레스트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638265" y="8693150"/>
            <a:ext cx="2688914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LightGBM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638265" y="6257123"/>
            <a:ext cx="2239792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XGBoost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602931" y="838556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702777" y="443269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064526" y="706794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782068" y="1817866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702777" y="1619250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881914" y="2928937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533139" y="2928937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064526" y="3305683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782068" y="4214780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Fold5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983216" y="3895789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731251" y="6078175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981760" y="5549541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6064526" y="5946413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465697" y="6727107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702777" y="6858869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Fold4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679487" y="8697194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Fold2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983216" y="8170144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6064526" y="8433669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Fold3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5465697" y="9214363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702777" y="9346126"/>
            <a:ext cx="9001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0"/>
              </a:lnSpc>
              <a:spcBef>
                <a:spcPct val="0"/>
              </a:spcBef>
            </a:pPr>
            <a:r>
              <a:rPr lang="en-US" sz="1761">
                <a:solidFill>
                  <a:srgbClr val="000000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Fold4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820</Words>
  <Application>Microsoft Macintosh PowerPoint</Application>
  <PresentationFormat>사용자 지정</PresentationFormat>
  <Paragraphs>214</Paragraphs>
  <Slides>34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5" baseType="lpstr">
      <vt:lpstr>210 네버랜드</vt:lpstr>
      <vt:lpstr>Arial</vt:lpstr>
      <vt:lpstr>Tlab 레트로라이프</vt:lpstr>
      <vt:lpstr>Tlab 레트로라이프 Bold</vt:lpstr>
      <vt:lpstr>210 연필스케치</vt:lpstr>
      <vt:lpstr>Calibri</vt:lpstr>
      <vt:lpstr>210 수퍼사이즈 Black 3D</vt:lpstr>
      <vt:lpstr>TT Commons Pro</vt:lpstr>
      <vt:lpstr>TDTD강굴림</vt:lpstr>
      <vt:lpstr>210 네버랜드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베이지색과 주황석 일러스트레이션 논문 빈칸 교육 프레젠테이션</dc:title>
  <cp:lastModifiedBy>ShinSeungMin</cp:lastModifiedBy>
  <cp:revision>2</cp:revision>
  <dcterms:created xsi:type="dcterms:W3CDTF">2006-08-16T00:00:00Z</dcterms:created>
  <dcterms:modified xsi:type="dcterms:W3CDTF">2025-06-15T10:36:56Z</dcterms:modified>
  <dc:identifier>DAGqNi-fIpM</dc:identifier>
</cp:coreProperties>
</file>